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55.wmf" ContentType="image/x-wmf"/>
  <Override PartName="/ppt/media/image254.wmf" ContentType="image/x-wmf"/>
  <Override PartName="/ppt/media/image253.wmf" ContentType="image/x-wmf"/>
  <Override PartName="/ppt/media/image252.wmf" ContentType="image/x-wmf"/>
  <Override PartName="/ppt/media/image251.wmf" ContentType="image/x-wmf"/>
  <Override PartName="/ppt/media/image250.wmf" ContentType="image/x-wmf"/>
  <Override PartName="/ppt/media/image241.wmf" ContentType="image/x-wmf"/>
  <Override PartName="/ppt/media/image240.wmf" ContentType="image/x-wmf"/>
  <Override PartName="/ppt/media/image235.wmf" ContentType="image/x-wmf"/>
  <Override PartName="/ppt/media/image231.wmf" ContentType="image/x-wmf"/>
  <Override PartName="/ppt/media/image230.wmf" ContentType="image/x-wmf"/>
  <Override PartName="/ppt/media/image221.wmf" ContentType="image/x-wmf"/>
  <Override PartName="/ppt/media/image220.wmf" ContentType="image/x-wmf"/>
  <Override PartName="/ppt/media/image211.wmf" ContentType="image/x-wmf"/>
  <Override PartName="/ppt/media/image210.wmf" ContentType="image/x-wmf"/>
  <Override PartName="/ppt/media/image201.wmf" ContentType="image/x-wmf"/>
  <Override PartName="/ppt/media/image200.wmf" ContentType="image/x-wmf"/>
  <Override PartName="/ppt/media/image245.wmf" ContentType="image/x-wmf"/>
  <Override PartName="/ppt/media/image193.wmf" ContentType="image/x-wmf"/>
  <Override PartName="/ppt/media/image244.wmf" ContentType="image/x-wmf"/>
  <Override PartName="/ppt/media/image192.wmf" ContentType="image/x-wmf"/>
  <Override PartName="/ppt/media/image242.wmf" ContentType="image/x-wmf"/>
  <Override PartName="/ppt/media/image190.wmf" ContentType="image/x-wmf"/>
  <Override PartName="/ppt/media/image239.wmf" ContentType="image/x-wmf"/>
  <Override PartName="/ppt/media/image187.wmf" ContentType="image/x-wmf"/>
  <Override PartName="/ppt/media/image238.wmf" ContentType="image/x-wmf"/>
  <Override PartName="/ppt/media/image186.wmf" ContentType="image/x-wmf"/>
  <Override PartName="/ppt/media/image237.wmf" ContentType="image/x-wmf"/>
  <Override PartName="/ppt/media/image185.wmf" ContentType="image/x-wmf"/>
  <Override PartName="/ppt/media/image236.wmf" ContentType="image/x-wmf"/>
  <Override PartName="/ppt/media/image184.wmf" ContentType="image/x-wmf"/>
  <Override PartName="/ppt/media/image183.png" ContentType="image/png"/>
  <Override PartName="/ppt/media/image234.wmf" ContentType="image/x-wmf"/>
  <Override PartName="/ppt/media/image182.wmf" ContentType="image/x-wmf"/>
  <Override PartName="/ppt/media/image233.wmf" ContentType="image/x-wmf"/>
  <Override PartName="/ppt/media/image181.wmf" ContentType="image/x-wmf"/>
  <Override PartName="/ppt/media/image232.wmf" ContentType="image/x-wmf"/>
  <Override PartName="/ppt/media/image180.wmf" ContentType="image/x-wmf"/>
  <Override PartName="/ppt/media/image243.wmf" ContentType="image/x-wmf"/>
  <Override PartName="/ppt/media/image191.wmf" ContentType="image/x-wmf"/>
  <Override PartName="/ppt/media/image178.png" ContentType="image/png"/>
  <Override PartName="/ppt/media/image229.wmf" ContentType="image/x-wmf"/>
  <Override PartName="/ppt/media/image177.wmf" ContentType="image/x-wmf"/>
  <Override PartName="/ppt/media/image228.wmf" ContentType="image/x-wmf"/>
  <Override PartName="/ppt/media/image176.wmf" ContentType="image/x-wmf"/>
  <Override PartName="/ppt/media/image225.wmf" ContentType="image/x-wmf"/>
  <Override PartName="/ppt/media/image173.wmf" ContentType="image/x-wmf"/>
  <Override PartName="/ppt/media/image224.wmf" ContentType="image/x-wmf"/>
  <Override PartName="/ppt/media/image172.wmf" ContentType="image/x-wmf"/>
  <Override PartName="/ppt/media/image223.wmf" ContentType="image/x-wmf"/>
  <Override PartName="/ppt/media/image171.wmf" ContentType="image/x-wmf"/>
  <Override PartName="/ppt/media/image222.wmf" ContentType="image/x-wmf"/>
  <Override PartName="/ppt/media/image170.wmf" ContentType="image/x-wmf"/>
  <Override PartName="/ppt/media/image219.wmf" ContentType="image/x-wmf"/>
  <Override PartName="/ppt/media/image167.wmf" ContentType="image/x-wmf"/>
  <Override PartName="/ppt/media/image74.wmf" ContentType="image/x-wmf"/>
  <Override PartName="/ppt/media/image73.wmf" ContentType="image/x-wmf"/>
  <Override PartName="/ppt/media/image72.wmf" ContentType="image/x-wmf"/>
  <Override PartName="/ppt/media/image169.wmf" ContentType="image/x-wmf"/>
  <Override PartName="/ppt/media/image71.wmf" ContentType="image/x-wmf"/>
  <Override PartName="/ppt/media/image168.wmf" ContentType="image/x-wmf"/>
  <Override PartName="/ppt/media/image70.wmf" ContentType="image/x-wmf"/>
  <Override PartName="/ppt/media/image66.wmf" ContentType="image/x-wmf"/>
  <Override PartName="/ppt/media/image54.wmf" ContentType="image/x-wmf"/>
  <Override PartName="/ppt/media/image215.wmf" ContentType="image/x-wmf"/>
  <Override PartName="/ppt/media/image163.wmf" ContentType="image/x-wmf"/>
  <Override PartName="/ppt/media/image78.wmf" ContentType="image/x-wmf"/>
  <Override PartName="/ppt/media/image53.wmf" ContentType="image/x-wmf"/>
  <Override PartName="/ppt/media/image214.wmf" ContentType="image/x-wmf"/>
  <Override PartName="/ppt/media/image162.wmf" ContentType="image/x-wmf"/>
  <Override PartName="/ppt/media/image75.wmf" ContentType="image/x-wmf"/>
  <Override PartName="/ppt/media/image44.wmf" ContentType="image/x-wmf"/>
  <Override PartName="/ppt/media/image205.wmf" ContentType="image/x-wmf"/>
  <Override PartName="/ppt/media/image153.wmf" ContentType="image/x-wmf"/>
  <Override PartName="/ppt/media/image43.wmf" ContentType="image/x-wmf"/>
  <Override PartName="/ppt/media/image67.wmf" ContentType="image/x-wmf"/>
  <Override PartName="/ppt/media/image42.wmf" ContentType="image/x-wmf"/>
  <Override PartName="/ppt/media/image203.wmf" ContentType="image/x-wmf"/>
  <Override PartName="/ppt/media/image151.wmf" ContentType="image/x-wmf"/>
  <Override PartName="/ppt/media/image65.wmf" ContentType="image/x-wmf"/>
  <Override PartName="/ppt/media/image38.wmf" ContentType="image/x-wmf"/>
  <Override PartName="/ppt/media/image147.wmf" ContentType="image/x-wmf"/>
  <Override PartName="/ppt/media/image13.wmf" ContentType="image/x-wmf"/>
  <Override PartName="/ppt/media/image122.wmf" ContentType="image/x-wmf"/>
  <Override PartName="/ppt/media/image37.wmf" ContentType="image/x-wmf"/>
  <Override PartName="/ppt/media/image146.wmf" ContentType="image/x-wmf"/>
  <Override PartName="/ppt/media/image12.wmf" ContentType="image/x-wmf"/>
  <Override PartName="/ppt/media/image121.wmf" ContentType="image/x-wmf"/>
  <Override PartName="/ppt/media/image39.wmf" ContentType="image/x-wmf"/>
  <Override PartName="/ppt/media/image50.wmf" ContentType="image/x-wmf"/>
  <Override PartName="/ppt/media/image148.wmf" ContentType="image/x-wmf"/>
  <Override PartName="/ppt/media/image14.wmf" ContentType="image/x-wmf"/>
  <Override PartName="/ppt/media/image123.wmf" ContentType="image/x-wmf"/>
  <Override PartName="/ppt/media/image15.wmf" ContentType="image/x-wmf"/>
  <Override PartName="/ppt/media/image124.wmf" ContentType="image/x-wmf"/>
  <Override PartName="/ppt/media/image16.wmf" ContentType="image/x-wmf"/>
  <Override PartName="/ppt/media/image125.wmf" ContentType="image/x-wmf"/>
  <Override PartName="/ppt/media/image17.wmf" ContentType="image/x-wmf"/>
  <Override PartName="/ppt/media/image126.wmf" ContentType="image/x-wmf"/>
  <Override PartName="/ppt/media/image18.wmf" ContentType="image/x-wmf"/>
  <Override PartName="/ppt/media/image127.wmf" ContentType="image/x-wmf"/>
  <Override PartName="/ppt/media/image19.wmf" ContentType="image/x-wmf"/>
  <Override PartName="/ppt/media/image45.wmf" ContentType="image/x-wmf"/>
  <Override PartName="/ppt/media/image206.wmf" ContentType="image/x-wmf"/>
  <Override PartName="/ppt/media/image154.wmf" ContentType="image/x-wmf"/>
  <Override PartName="/ppt/media/image46.wmf" ContentType="image/x-wmf"/>
  <Override PartName="/ppt/media/image207.wmf" ContentType="image/x-wmf"/>
  <Override PartName="/ppt/media/image155.wmf" ContentType="image/x-wmf"/>
  <Override PartName="/ppt/media/image117.png" ContentType="image/png"/>
  <Override PartName="/ppt/media/image130.wmf" ContentType="image/x-wmf"/>
  <Override PartName="/ppt/media/image47.wmf" ContentType="image/x-wmf"/>
  <Override PartName="/ppt/media/image208.wmf" ContentType="image/x-wmf"/>
  <Override PartName="/ppt/media/image156.wmf" ContentType="image/x-wmf"/>
  <Override PartName="/ppt/media/image22.wmf" ContentType="image/x-wmf"/>
  <Override PartName="/ppt/media/image131.wmf" ContentType="image/x-wmf"/>
  <Override PartName="/ppt/media/image48.wmf" ContentType="image/x-wmf"/>
  <Override PartName="/ppt/media/image209.wmf" ContentType="image/x-wmf"/>
  <Override PartName="/ppt/media/image157.wmf" ContentType="image/x-wmf"/>
  <Override PartName="/ppt/media/image23.wmf" ContentType="image/x-wmf"/>
  <Override PartName="/ppt/media/image132.wmf" ContentType="image/x-wmf"/>
  <Override PartName="/ppt/media/image49.wmf" ContentType="image/x-wmf"/>
  <Override PartName="/ppt/media/image60.wmf" ContentType="image/x-wmf"/>
  <Override PartName="/ppt/media/image158.wmf" ContentType="image/x-wmf"/>
  <Override PartName="/ppt/media/image24.wmf" ContentType="image/x-wmf"/>
  <Override PartName="/ppt/media/image133.wmf" ContentType="image/x-wmf"/>
  <Override PartName="/ppt/media/image25.wmf" ContentType="image/x-wmf"/>
  <Override PartName="/ppt/media/image134.wmf" ContentType="image/x-wmf"/>
  <Override PartName="/ppt/media/image26.wmf" ContentType="image/x-wmf"/>
  <Override PartName="/ppt/media/image135.wmf" ContentType="image/x-wmf"/>
  <Override PartName="/ppt/media/image27.wmf" ContentType="image/x-wmf"/>
  <Override PartName="/ppt/media/image136.wmf" ContentType="image/x-wmf"/>
  <Override PartName="/ppt/media/image55.wmf" ContentType="image/x-wmf"/>
  <Override PartName="/ppt/media/image216.wmf" ContentType="image/x-wmf"/>
  <Override PartName="/ppt/media/image164.wmf" ContentType="image/x-wmf"/>
  <Override PartName="/ppt/media/image128.wmf" ContentType="image/x-wmf"/>
  <Override PartName="/ppt/media/image30.wmf" ContentType="image/x-wmf"/>
  <Override PartName="/ppt/media/image56.wmf" ContentType="image/x-wmf"/>
  <Override PartName="/ppt/media/image217.wmf" ContentType="image/x-wmf"/>
  <Override PartName="/ppt/media/image165.wmf" ContentType="image/x-wmf"/>
  <Override PartName="/ppt/media/image140.wmf" ContentType="image/x-wmf"/>
  <Override PartName="/ppt/media/image57.wmf" ContentType="image/x-wmf"/>
  <Override PartName="/ppt/media/image218.wmf" ContentType="image/x-wmf"/>
  <Override PartName="/ppt/media/image166.wmf" ContentType="image/x-wmf"/>
  <Override PartName="/ppt/media/image32.wmf" ContentType="image/x-wmf"/>
  <Override PartName="/ppt/media/image141.wmf" ContentType="image/x-wmf"/>
  <Override PartName="/ppt/media/image58.wmf" ContentType="image/x-wmf"/>
  <Override PartName="/ppt/media/image33.wmf" ContentType="image/x-wmf"/>
  <Override PartName="/ppt/media/image142.wmf" ContentType="image/x-wmf"/>
  <Override PartName="/ppt/media/image59.wmf" ContentType="image/x-wmf"/>
  <Override PartName="/ppt/media/image34.wmf" ContentType="image/x-wmf"/>
  <Override PartName="/ppt/media/image143.wmf" ContentType="image/x-wmf"/>
  <Override PartName="/ppt/media/image35.wmf" ContentType="image/x-wmf"/>
  <Override PartName="/ppt/media/image144.wmf" ContentType="image/x-wmf"/>
  <Override PartName="/ppt/media/image204.wmf" ContentType="image/x-wmf"/>
  <Override PartName="/ppt/media/image152.wmf" ContentType="image/x-wmf"/>
  <Override PartName="/ppt/media/image41.png" ContentType="image/png"/>
  <Override PartName="/ppt/media/image120.wmf" ContentType="image/x-wmf"/>
  <Override PartName="/ppt/media/image36.wmf" ContentType="image/x-wmf"/>
  <Override PartName="/ppt/media/image145.wmf" ContentType="image/x-wmf"/>
  <Override PartName="/ppt/media/image64.wmf" ContentType="image/x-wmf"/>
  <Override PartName="/ppt/media/image9.wmf" ContentType="image/x-wmf"/>
  <Override PartName="/ppt/media/image10.wmf" ContentType="image/x-wmf"/>
  <Override PartName="/ppt/media/image108.wmf" ContentType="image/x-wmf"/>
  <Override PartName="/ppt/media/image63.wmf" ContentType="image/x-wmf"/>
  <Override PartName="/ppt/media/image8.wmf" ContentType="image/x-wmf"/>
  <Override PartName="/ppt/media/image89.wmf" ContentType="image/x-wmf"/>
  <Override PartName="/ppt/media/image107.wmf" ContentType="image/x-wmf"/>
  <Override PartName="/ppt/media/image62.wmf" ContentType="image/x-wmf"/>
  <Override PartName="/ppt/media/image69.wmf" ContentType="image/x-wmf"/>
  <Override PartName="/ppt/media/image7.wmf" ContentType="image/x-wmf"/>
  <Override PartName="/ppt/media/image88.wmf" ContentType="image/x-wmf"/>
  <Override PartName="/ppt/media/image106.wmf" ContentType="image/x-wmf"/>
  <Override PartName="/ppt/media/image28.wmf" ContentType="image/x-wmf"/>
  <Override PartName="/ppt/media/image137.wmf" ContentType="image/x-wmf"/>
  <Override PartName="/ppt/media/image3.tif" ContentType="image/tiff"/>
  <Override PartName="/ppt/media/image85.wmf" ContentType="image/x-wmf"/>
  <Override PartName="/ppt/media/image249.wmf" ContentType="image/x-wmf"/>
  <Override PartName="/ppt/media/image197.wmf" ContentType="image/x-wmf"/>
  <Override PartName="/ppt/media/image103.wmf" ContentType="image/x-wmf"/>
  <Override PartName="/ppt/media/image68.wmf" ContentType="image/x-wmf"/>
  <Override PartName="/ppt/media/image6.wmf" ContentType="image/x-wmf"/>
  <Override PartName="/ppt/media/image5.tif" ContentType="image/tiff"/>
  <Override PartName="/ppt/media/image87.wmf" ContentType="image/x-wmf"/>
  <Override PartName="/ppt/media/image199.wmf" ContentType="image/x-wmf"/>
  <Override PartName="/ppt/media/image105.wmf" ContentType="image/x-wmf"/>
  <Override PartName="/ppt/media/image29.wmf" ContentType="image/x-wmf"/>
  <Override PartName="/ppt/media/image40.wmf" ContentType="image/x-wmf"/>
  <Override PartName="/ppt/media/image138.wmf" ContentType="image/x-wmf"/>
  <Override PartName="/ppt/media/image4.tif" ContentType="image/tiff"/>
  <Override PartName="/ppt/media/image86.wmf" ContentType="image/x-wmf"/>
  <Override PartName="/ppt/media/image198.wmf" ContentType="image/x-wmf"/>
  <Override PartName="/ppt/media/image104.wmf" ContentType="image/x-wmf"/>
  <Override PartName="/ppt/media/image77.wmf" ContentType="image/x-wmf"/>
  <Override PartName="/ppt/media/image52.wmf" ContentType="image/x-wmf"/>
  <Override PartName="/ppt/media/image213.wmf" ContentType="image/x-wmf"/>
  <Override PartName="/ppt/media/image161.wmf" ContentType="image/x-wmf"/>
  <Override PartName="/ppt/media/image227.wmf" ContentType="image/x-wmf"/>
  <Override PartName="/ppt/media/image175.wmf" ContentType="image/x-wmf"/>
  <Override PartName="/ppt/media/image2.png" ContentType="image/png"/>
  <Override PartName="/ppt/media/image76.wmf" ContentType="image/x-wmf"/>
  <Override PartName="/ppt/media/image212.wmf" ContentType="image/x-wmf"/>
  <Override PartName="/ppt/media/image160.wmf" ContentType="image/x-wmf"/>
  <Override PartName="/ppt/media/image226.wmf" ContentType="image/x-wmf"/>
  <Override PartName="/ppt/media/image174.wmf" ContentType="image/x-wmf"/>
  <Override PartName="/ppt/media/image1.png" ContentType="image/png"/>
  <Override PartName="/ppt/media/image79.wmf" ContentType="image/x-wmf"/>
  <Override PartName="/ppt/media/image80.wmf" ContentType="image/x-wmf"/>
  <Override PartName="/ppt/media/image179.wmf" ContentType="image/x-wmf"/>
  <Override PartName="/ppt/media/image81.wmf" ContentType="image/x-wmf"/>
  <Override PartName="/ppt/media/image82.wmf" ContentType="image/x-wmf"/>
  <Override PartName="/ppt/media/image246.wmf" ContentType="image/x-wmf"/>
  <Override PartName="/ppt/media/image194.wmf" ContentType="image/x-wmf"/>
  <Override PartName="/ppt/media/image100.wmf" ContentType="image/x-wmf"/>
  <Override PartName="/ppt/media/image83.wmf" ContentType="image/x-wmf"/>
  <Override PartName="/ppt/media/image247.wmf" ContentType="image/x-wmf"/>
  <Override PartName="/ppt/media/image195.wmf" ContentType="image/x-wmf"/>
  <Override PartName="/ppt/media/image101.wmf" ContentType="image/x-wmf"/>
  <Override PartName="/ppt/media/image84.wmf" ContentType="image/x-wmf"/>
  <Override PartName="/ppt/media/image248.wmf" ContentType="image/x-wmf"/>
  <Override PartName="/ppt/media/image196.wmf" ContentType="image/x-wmf"/>
  <Override PartName="/ppt/media/image102.wmf" ContentType="image/x-wmf"/>
  <Override PartName="/ppt/media/image188.wmf" ContentType="image/x-wmf"/>
  <Override PartName="/ppt/media/image90.wmf" ContentType="image/x-wmf"/>
  <Override PartName="/ppt/media/image189.wmf" ContentType="image/x-wmf"/>
  <Override PartName="/ppt/media/image91.wmf" ContentType="image/x-wmf"/>
  <Override PartName="/ppt/media/image92.wmf" ContentType="image/x-wmf"/>
  <Override PartName="/ppt/media/image256.wmf" ContentType="image/x-wmf"/>
  <Override PartName="/ppt/media/image110.wmf" ContentType="image/x-wmf"/>
  <Override PartName="/ppt/media/image93.wmf" ContentType="image/x-wmf"/>
  <Override PartName="/ppt/media/image111.wmf" ContentType="image/x-wmf"/>
  <Override PartName="/ppt/media/image94.wmf" ContentType="image/x-wmf"/>
  <Override PartName="/ppt/media/image112.wmf" ContentType="image/x-wmf"/>
  <Override PartName="/ppt/media/image95.wmf" ContentType="image/x-wmf"/>
  <Override PartName="/ppt/media/image113.wmf" ContentType="image/x-wmf"/>
  <Override PartName="/ppt/media/image96.wmf" ContentType="image/x-wmf"/>
  <Override PartName="/ppt/media/image114.wmf" ContentType="image/x-wmf"/>
  <Override PartName="/ppt/media/image97.wmf" ContentType="image/x-wmf"/>
  <Override PartName="/ppt/media/image115.wmf" ContentType="image/x-wmf"/>
  <Override PartName="/ppt/media/image98.wmf" ContentType="image/x-wmf"/>
  <Override PartName="/ppt/media/image116.wmf" ContentType="image/x-wmf"/>
  <Override PartName="/ppt/media/image99.wmf" ContentType="image/x-wmf"/>
  <Override PartName="/ppt/media/image11.wmf" ContentType="image/x-wmf"/>
  <Override PartName="/ppt/media/image109.wmf" ContentType="image/x-wmf"/>
  <Override PartName="/ppt/media/image20.wmf" ContentType="image/x-wmf"/>
  <Override PartName="/ppt/media/image118.wmf" ContentType="image/x-wmf"/>
  <Override PartName="/ppt/media/image21.wmf" ContentType="image/x-wmf"/>
  <Override PartName="/ppt/media/image119.wmf" ContentType="image/x-wmf"/>
  <Override PartName="/ppt/media/image31.wmf" ContentType="image/x-wmf"/>
  <Override PartName="/ppt/media/image129.wmf" ContentType="image/x-wmf"/>
  <Override PartName="/ppt/media/image139.wmf" ContentType="image/x-wmf"/>
  <Override PartName="/ppt/media/image51.wmf" ContentType="image/x-wmf"/>
  <Override PartName="/ppt/media/image149.wmf" ContentType="image/x-wmf"/>
  <Override PartName="/ppt/media/image202.wmf" ContentType="image/x-wmf"/>
  <Override PartName="/ppt/media/image150.wmf" ContentType="image/x-wmf"/>
  <Override PartName="/ppt/media/image61.wmf" ContentType="image/x-wmf"/>
  <Override PartName="/ppt/media/image159.wmf" ContentType="image/x-wmf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7A1B6EB-BA82-4D93-9D10-191D72700455}" type="datetime">
              <a:rPr b="0" lang="en-US" sz="1200" spc="-1" strike="noStrike">
                <a:solidFill>
                  <a:srgbClr val="8b8b8b"/>
                </a:solidFill>
                <a:latin typeface="Garamond"/>
              </a:rPr>
              <a:t>3/19/20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F4EFE8F-846F-442F-B613-13A3AFAA6978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D8922A6-DDE0-4627-AA88-7B506BF3CF73}" type="datetime">
              <a:rPr b="0" lang="en-US" sz="1200" spc="-1" strike="noStrike">
                <a:solidFill>
                  <a:srgbClr val="8b8b8b"/>
                </a:solidFill>
                <a:latin typeface="Garamond"/>
              </a:rPr>
              <a:t>3/19/20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D7E4797-1B8C-43F5-9EE3-9E3F320A6CE4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Garamond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8b8b8b"/>
                </a:solidFill>
                <a:latin typeface="Garamond"/>
              </a:rPr>
              <a:t>Edit Master text styles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5DD762B-5CAD-47F6-8E4C-8B2EBC39F1D9}" type="datetime">
              <a:rPr b="0" lang="en-US" sz="1200" spc="-1" strike="noStrike">
                <a:solidFill>
                  <a:srgbClr val="8b8b8b"/>
                </a:solidFill>
                <a:latin typeface="Garamond"/>
              </a:rPr>
              <a:t>3/19/20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F0A1ADC-1848-47A9-9D93-1FEDD5BF6750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bit.ly/3aYQRkg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Relationship Id="rId3" Type="http://schemas.openxmlformats.org/officeDocument/2006/relationships/image" Target="../media/image34.wmf"/><Relationship Id="rId4" Type="http://schemas.openxmlformats.org/officeDocument/2006/relationships/image" Target="../media/image35.wmf"/><Relationship Id="rId5" Type="http://schemas.openxmlformats.org/officeDocument/2006/relationships/image" Target="../media/image36.wmf"/><Relationship Id="rId6" Type="http://schemas.openxmlformats.org/officeDocument/2006/relationships/image" Target="../media/image37.wmf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png"/><Relationship Id="rId3" Type="http://schemas.openxmlformats.org/officeDocument/2006/relationships/image" Target="../media/image42.wmf"/><Relationship Id="rId4" Type="http://schemas.openxmlformats.org/officeDocument/2006/relationships/image" Target="../media/image43.wmf"/><Relationship Id="rId5" Type="http://schemas.openxmlformats.org/officeDocument/2006/relationships/image" Target="../media/image44.wmf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Relationship Id="rId3" Type="http://schemas.openxmlformats.org/officeDocument/2006/relationships/image" Target="../media/image47.wmf"/><Relationship Id="rId4" Type="http://schemas.openxmlformats.org/officeDocument/2006/relationships/image" Target="../media/image48.wmf"/><Relationship Id="rId5" Type="http://schemas.openxmlformats.org/officeDocument/2006/relationships/image" Target="../media/image49.wmf"/><Relationship Id="rId6" Type="http://schemas.openxmlformats.org/officeDocument/2006/relationships/image" Target="../media/image50.wmf"/><Relationship Id="rId7" Type="http://schemas.openxmlformats.org/officeDocument/2006/relationships/image" Target="../media/image51.wmf"/><Relationship Id="rId8" Type="http://schemas.openxmlformats.org/officeDocument/2006/relationships/image" Target="../media/image52.wmf"/><Relationship Id="rId9" Type="http://schemas.openxmlformats.org/officeDocument/2006/relationships/image" Target="../media/image53.wmf"/><Relationship Id="rId10" Type="http://schemas.openxmlformats.org/officeDocument/2006/relationships/image" Target="../media/image54.wmf"/><Relationship Id="rId11" Type="http://schemas.openxmlformats.org/officeDocument/2006/relationships/image" Target="../media/image55.wmf"/><Relationship Id="rId12" Type="http://schemas.openxmlformats.org/officeDocument/2006/relationships/image" Target="../media/image56.wmf"/><Relationship Id="rId13" Type="http://schemas.openxmlformats.org/officeDocument/2006/relationships/image" Target="../media/image57.wmf"/><Relationship Id="rId14" Type="http://schemas.openxmlformats.org/officeDocument/2006/relationships/image" Target="../media/image58.wmf"/><Relationship Id="rId15" Type="http://schemas.openxmlformats.org/officeDocument/2006/relationships/image" Target="../media/image59.wmf"/><Relationship Id="rId16" Type="http://schemas.openxmlformats.org/officeDocument/2006/relationships/image" Target="../media/image60.wmf"/><Relationship Id="rId17" Type="http://schemas.openxmlformats.org/officeDocument/2006/relationships/image" Target="../media/image61.wmf"/><Relationship Id="rId18" Type="http://schemas.openxmlformats.org/officeDocument/2006/relationships/image" Target="../media/image62.wmf"/><Relationship Id="rId19" Type="http://schemas.openxmlformats.org/officeDocument/2006/relationships/image" Target="../media/image63.wmf"/><Relationship Id="rId20" Type="http://schemas.openxmlformats.org/officeDocument/2006/relationships/image" Target="../media/image64.wmf"/><Relationship Id="rId21" Type="http://schemas.openxmlformats.org/officeDocument/2006/relationships/image" Target="../media/image65.wmf"/><Relationship Id="rId2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6.wmf"/><Relationship Id="rId2" Type="http://schemas.openxmlformats.org/officeDocument/2006/relationships/image" Target="../media/image67.wmf"/><Relationship Id="rId3" Type="http://schemas.openxmlformats.org/officeDocument/2006/relationships/image" Target="../media/image68.wmf"/><Relationship Id="rId4" Type="http://schemas.openxmlformats.org/officeDocument/2006/relationships/image" Target="../media/image69.wmf"/><Relationship Id="rId5" Type="http://schemas.openxmlformats.org/officeDocument/2006/relationships/image" Target="../media/image70.wmf"/><Relationship Id="rId6" Type="http://schemas.openxmlformats.org/officeDocument/2006/relationships/image" Target="../media/image71.wmf"/><Relationship Id="rId7" Type="http://schemas.openxmlformats.org/officeDocument/2006/relationships/image" Target="../media/image72.wmf"/><Relationship Id="rId8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3.wm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campuswire.com/p/GFADD516B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4.wmf"/><Relationship Id="rId2" Type="http://schemas.openxmlformats.org/officeDocument/2006/relationships/image" Target="../media/image75.wmf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image" Target="../media/image77.wmf"/><Relationship Id="rId3" Type="http://schemas.openxmlformats.org/officeDocument/2006/relationships/image" Target="../media/image78.wmf"/><Relationship Id="rId4" Type="http://schemas.openxmlformats.org/officeDocument/2006/relationships/image" Target="../media/image79.wmf"/><Relationship Id="rId5" Type="http://schemas.openxmlformats.org/officeDocument/2006/relationships/image" Target="../media/image80.wmf"/><Relationship Id="rId6" Type="http://schemas.openxmlformats.org/officeDocument/2006/relationships/image" Target="../media/image81.wmf"/><Relationship Id="rId7" Type="http://schemas.openxmlformats.org/officeDocument/2006/relationships/image" Target="../media/image82.wmf"/><Relationship Id="rId8" Type="http://schemas.openxmlformats.org/officeDocument/2006/relationships/image" Target="../media/image83.wmf"/><Relationship Id="rId9" Type="http://schemas.openxmlformats.org/officeDocument/2006/relationships/image" Target="../media/image84.wmf"/><Relationship Id="rId10" Type="http://schemas.openxmlformats.org/officeDocument/2006/relationships/image" Target="../media/image85.wmf"/><Relationship Id="rId11" Type="http://schemas.openxmlformats.org/officeDocument/2006/relationships/image" Target="../media/image86.wmf"/><Relationship Id="rId12" Type="http://schemas.openxmlformats.org/officeDocument/2006/relationships/image" Target="../media/image87.wmf"/><Relationship Id="rId13" Type="http://schemas.openxmlformats.org/officeDocument/2006/relationships/image" Target="../media/image88.wmf"/><Relationship Id="rId1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9.wmf"/><Relationship Id="rId2" Type="http://schemas.openxmlformats.org/officeDocument/2006/relationships/image" Target="../media/image90.wmf"/><Relationship Id="rId3" Type="http://schemas.openxmlformats.org/officeDocument/2006/relationships/image" Target="../media/image91.wmf"/><Relationship Id="rId4" Type="http://schemas.openxmlformats.org/officeDocument/2006/relationships/image" Target="../media/image92.wmf"/><Relationship Id="rId5" Type="http://schemas.openxmlformats.org/officeDocument/2006/relationships/image" Target="../media/image93.wmf"/><Relationship Id="rId6" Type="http://schemas.openxmlformats.org/officeDocument/2006/relationships/image" Target="../media/image94.wmf"/><Relationship Id="rId7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5.wmf"/><Relationship Id="rId2" Type="http://schemas.openxmlformats.org/officeDocument/2006/relationships/image" Target="../media/image96.wmf"/><Relationship Id="rId3" Type="http://schemas.openxmlformats.org/officeDocument/2006/relationships/image" Target="../media/image97.wmf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8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9.wmf"/><Relationship Id="rId2" Type="http://schemas.openxmlformats.org/officeDocument/2006/relationships/image" Target="../media/image100.wmf"/><Relationship Id="rId3" Type="http://schemas.openxmlformats.org/officeDocument/2006/relationships/image" Target="../media/image101.wmf"/><Relationship Id="rId4" Type="http://schemas.openxmlformats.org/officeDocument/2006/relationships/image" Target="../media/image102.wmf"/><Relationship Id="rId5" Type="http://schemas.openxmlformats.org/officeDocument/2006/relationships/image" Target="../media/image103.wmf"/><Relationship Id="rId6" Type="http://schemas.openxmlformats.org/officeDocument/2006/relationships/image" Target="../media/image104.wmf"/><Relationship Id="rId7" Type="http://schemas.openxmlformats.org/officeDocument/2006/relationships/image" Target="../media/image105.wmf"/><Relationship Id="rId8" Type="http://schemas.openxmlformats.org/officeDocument/2006/relationships/image" Target="../media/image106.wmf"/><Relationship Id="rId9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7.wmf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8.wmf"/><Relationship Id="rId2" Type="http://schemas.openxmlformats.org/officeDocument/2006/relationships/image" Target="../media/image109.wmf"/><Relationship Id="rId3" Type="http://schemas.openxmlformats.org/officeDocument/2006/relationships/image" Target="../media/image110.wmf"/><Relationship Id="rId4" Type="http://schemas.openxmlformats.org/officeDocument/2006/relationships/image" Target="../media/image111.wmf"/><Relationship Id="rId5" Type="http://schemas.openxmlformats.org/officeDocument/2006/relationships/image" Target="../media/image112.wmf"/><Relationship Id="rId6" Type="http://schemas.openxmlformats.org/officeDocument/2006/relationships/image" Target="../media/image113.wmf"/><Relationship Id="rId7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4.wmf"/><Relationship Id="rId2" Type="http://schemas.openxmlformats.org/officeDocument/2006/relationships/image" Target="../media/image115.wmf"/><Relationship Id="rId3" Type="http://schemas.openxmlformats.org/officeDocument/2006/relationships/image" Target="../media/image116.wmf"/><Relationship Id="rId4" Type="http://schemas.openxmlformats.org/officeDocument/2006/relationships/image" Target="../media/image117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tif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8.wmf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9.wmf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0.wmf"/><Relationship Id="rId2" Type="http://schemas.openxmlformats.org/officeDocument/2006/relationships/image" Target="../media/image121.wmf"/><Relationship Id="rId3" Type="http://schemas.openxmlformats.org/officeDocument/2006/relationships/image" Target="../media/image122.wmf"/><Relationship Id="rId4" Type="http://schemas.openxmlformats.org/officeDocument/2006/relationships/image" Target="../media/image123.wmf"/><Relationship Id="rId5" Type="http://schemas.openxmlformats.org/officeDocument/2006/relationships/image" Target="../media/image124.wmf"/><Relationship Id="rId6" Type="http://schemas.openxmlformats.org/officeDocument/2006/relationships/image" Target="../media/image125.wmf"/><Relationship Id="rId7" Type="http://schemas.openxmlformats.org/officeDocument/2006/relationships/image" Target="../media/image126.wmf"/><Relationship Id="rId8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27.wmf"/><Relationship Id="rId2" Type="http://schemas.openxmlformats.org/officeDocument/2006/relationships/image" Target="../media/image128.wmf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29.wmf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30.wmf"/><Relationship Id="rId2" Type="http://schemas.openxmlformats.org/officeDocument/2006/relationships/image" Target="../media/image131.wmf"/><Relationship Id="rId3" Type="http://schemas.openxmlformats.org/officeDocument/2006/relationships/image" Target="../media/image132.wmf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Relationship Id="rId3" Type="http://schemas.openxmlformats.org/officeDocument/2006/relationships/image" Target="../media/image135.wmf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36.wmf"/><Relationship Id="rId2" Type="http://schemas.openxmlformats.org/officeDocument/2006/relationships/image" Target="../media/image137.wmf"/><Relationship Id="rId3" Type="http://schemas.openxmlformats.org/officeDocument/2006/relationships/image" Target="../media/image138.wmf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39.wmf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40.wmf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41.wmf"/><Relationship Id="rId2" Type="http://schemas.openxmlformats.org/officeDocument/2006/relationships/image" Target="../media/image142.wmf"/><Relationship Id="rId3" Type="http://schemas.openxmlformats.org/officeDocument/2006/relationships/image" Target="../media/image143.wmf"/><Relationship Id="rId4" Type="http://schemas.openxmlformats.org/officeDocument/2006/relationships/image" Target="../media/image144.wmf"/><Relationship Id="rId5" Type="http://schemas.openxmlformats.org/officeDocument/2006/relationships/image" Target="../media/image145.wmf"/><Relationship Id="rId6" Type="http://schemas.openxmlformats.org/officeDocument/2006/relationships/image" Target="../media/image146.wmf"/><Relationship Id="rId7" Type="http://schemas.openxmlformats.org/officeDocument/2006/relationships/image" Target="../media/image147.wmf"/><Relationship Id="rId8" Type="http://schemas.openxmlformats.org/officeDocument/2006/relationships/image" Target="../media/image148.wmf"/><Relationship Id="rId9" Type="http://schemas.openxmlformats.org/officeDocument/2006/relationships/image" Target="../media/image149.wmf"/><Relationship Id="rId10" Type="http://schemas.openxmlformats.org/officeDocument/2006/relationships/image" Target="../media/image150.wmf"/><Relationship Id="rId1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51.wmf"/><Relationship Id="rId2" Type="http://schemas.openxmlformats.org/officeDocument/2006/relationships/image" Target="../media/image152.wmf"/><Relationship Id="rId3" Type="http://schemas.openxmlformats.org/officeDocument/2006/relationships/image" Target="../media/image153.wmf"/><Relationship Id="rId4" Type="http://schemas.openxmlformats.org/officeDocument/2006/relationships/image" Target="../media/image154.wmf"/><Relationship Id="rId5" Type="http://schemas.openxmlformats.org/officeDocument/2006/relationships/image" Target="../media/image155.wmf"/><Relationship Id="rId6" Type="http://schemas.openxmlformats.org/officeDocument/2006/relationships/image" Target="../media/image156.wmf"/><Relationship Id="rId7" Type="http://schemas.openxmlformats.org/officeDocument/2006/relationships/image" Target="../media/image157.wmf"/><Relationship Id="rId8" Type="http://schemas.openxmlformats.org/officeDocument/2006/relationships/image" Target="../media/image158.wmf"/><Relationship Id="rId9" Type="http://schemas.openxmlformats.org/officeDocument/2006/relationships/image" Target="../media/image159.wmf"/><Relationship Id="rId10" Type="http://schemas.openxmlformats.org/officeDocument/2006/relationships/image" Target="../media/image160.wmf"/><Relationship Id="rId11" Type="http://schemas.openxmlformats.org/officeDocument/2006/relationships/image" Target="../media/image161.wmf"/><Relationship Id="rId12" Type="http://schemas.openxmlformats.org/officeDocument/2006/relationships/image" Target="../media/image162.wmf"/><Relationship Id="rId1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63.wmf"/><Relationship Id="rId2" Type="http://schemas.openxmlformats.org/officeDocument/2006/relationships/image" Target="../media/image164.wmf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65.wmf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66.wmf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67.wmf"/><Relationship Id="rId2" Type="http://schemas.openxmlformats.org/officeDocument/2006/relationships/image" Target="../media/image168.wmf"/><Relationship Id="rId3" Type="http://schemas.openxmlformats.org/officeDocument/2006/relationships/image" Target="../media/image169.wmf"/><Relationship Id="rId4" Type="http://schemas.openxmlformats.org/officeDocument/2006/relationships/image" Target="../media/image170.wmf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image" Target="../media/image8.wmf"/><Relationship Id="rId4" Type="http://schemas.openxmlformats.org/officeDocument/2006/relationships/image" Target="../media/image9.wmf"/><Relationship Id="rId5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71.wmf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72.wmf"/><Relationship Id="rId2" Type="http://schemas.openxmlformats.org/officeDocument/2006/relationships/image" Target="../media/image173.wmf"/><Relationship Id="rId3" Type="http://schemas.openxmlformats.org/officeDocument/2006/relationships/image" Target="../media/image174.wmf"/><Relationship Id="rId4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75.wmf"/><Relationship Id="rId2" Type="http://schemas.openxmlformats.org/officeDocument/2006/relationships/image" Target="../media/image176.wmf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77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wmf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80.wmf"/><Relationship Id="rId2" Type="http://schemas.openxmlformats.org/officeDocument/2006/relationships/image" Target="../media/image181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82.wmf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image" Target="../media/image184.wmf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85.wmf"/><Relationship Id="rId2" Type="http://schemas.openxmlformats.org/officeDocument/2006/relationships/image" Target="../media/image186.wmf"/><Relationship Id="rId3" Type="http://schemas.openxmlformats.org/officeDocument/2006/relationships/image" Target="../media/image187.wmf"/><Relationship Id="rId4" Type="http://schemas.openxmlformats.org/officeDocument/2006/relationships/image" Target="../media/image188.wmf"/><Relationship Id="rId5" Type="http://schemas.openxmlformats.org/officeDocument/2006/relationships/image" Target="../media/image189.wmf"/><Relationship Id="rId6" Type="http://schemas.openxmlformats.org/officeDocument/2006/relationships/image" Target="../media/image190.wmf"/><Relationship Id="rId7" Type="http://schemas.openxmlformats.org/officeDocument/2006/relationships/image" Target="../media/image191.wmf"/><Relationship Id="rId8" Type="http://schemas.openxmlformats.org/officeDocument/2006/relationships/image" Target="../media/image192.wmf"/><Relationship Id="rId9" Type="http://schemas.openxmlformats.org/officeDocument/2006/relationships/image" Target="../media/image193.wmf"/><Relationship Id="rId10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94.wmf"/><Relationship Id="rId2" Type="http://schemas.openxmlformats.org/officeDocument/2006/relationships/image" Target="../media/image195.wmf"/><Relationship Id="rId3" Type="http://schemas.openxmlformats.org/officeDocument/2006/relationships/image" Target="../media/image196.wmf"/><Relationship Id="rId4" Type="http://schemas.openxmlformats.org/officeDocument/2006/relationships/image" Target="../media/image197.wmf"/><Relationship Id="rId5" Type="http://schemas.openxmlformats.org/officeDocument/2006/relationships/image" Target="../media/image198.wmf"/><Relationship Id="rId6" Type="http://schemas.openxmlformats.org/officeDocument/2006/relationships/image" Target="../media/image199.wmf"/><Relationship Id="rId7" Type="http://schemas.openxmlformats.org/officeDocument/2006/relationships/image" Target="../media/image200.wmf"/><Relationship Id="rId8" Type="http://schemas.openxmlformats.org/officeDocument/2006/relationships/image" Target="../media/image201.wmf"/><Relationship Id="rId9" Type="http://schemas.openxmlformats.org/officeDocument/2006/relationships/image" Target="../media/image202.wmf"/><Relationship Id="rId10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image" Target="../media/image14.wmf"/><Relationship Id="rId6" Type="http://schemas.openxmlformats.org/officeDocument/2006/relationships/image" Target="../media/image15.wmf"/><Relationship Id="rId7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203.wmf"/><Relationship Id="rId2" Type="http://schemas.openxmlformats.org/officeDocument/2006/relationships/image" Target="../media/image204.wmf"/><Relationship Id="rId3" Type="http://schemas.openxmlformats.org/officeDocument/2006/relationships/image" Target="../media/image205.wmf"/><Relationship Id="rId4" Type="http://schemas.openxmlformats.org/officeDocument/2006/relationships/image" Target="../media/image206.wmf"/><Relationship Id="rId5" Type="http://schemas.openxmlformats.org/officeDocument/2006/relationships/image" Target="../media/image207.wmf"/><Relationship Id="rId6" Type="http://schemas.openxmlformats.org/officeDocument/2006/relationships/image" Target="../media/image208.wmf"/><Relationship Id="rId7" Type="http://schemas.openxmlformats.org/officeDocument/2006/relationships/image" Target="../media/image209.wmf"/><Relationship Id="rId8" Type="http://schemas.openxmlformats.org/officeDocument/2006/relationships/image" Target="../media/image210.wmf"/><Relationship Id="rId9" Type="http://schemas.openxmlformats.org/officeDocument/2006/relationships/image" Target="../media/image211.wmf"/><Relationship Id="rId10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212.wmf"/><Relationship Id="rId2" Type="http://schemas.openxmlformats.org/officeDocument/2006/relationships/image" Target="../media/image213.wmf"/><Relationship Id="rId3" Type="http://schemas.openxmlformats.org/officeDocument/2006/relationships/image" Target="../media/image214.wmf"/><Relationship Id="rId4" Type="http://schemas.openxmlformats.org/officeDocument/2006/relationships/image" Target="../media/image215.wmf"/><Relationship Id="rId5" Type="http://schemas.openxmlformats.org/officeDocument/2006/relationships/image" Target="../media/image216.wmf"/><Relationship Id="rId6" Type="http://schemas.openxmlformats.org/officeDocument/2006/relationships/image" Target="../media/image217.wmf"/><Relationship Id="rId7" Type="http://schemas.openxmlformats.org/officeDocument/2006/relationships/image" Target="../media/image218.wmf"/><Relationship Id="rId8" Type="http://schemas.openxmlformats.org/officeDocument/2006/relationships/image" Target="../media/image219.wmf"/><Relationship Id="rId9" Type="http://schemas.openxmlformats.org/officeDocument/2006/relationships/image" Target="../media/image220.wmf"/><Relationship Id="rId10" Type="http://schemas.openxmlformats.org/officeDocument/2006/relationships/image" Target="../media/image221.wmf"/><Relationship Id="rId11" Type="http://schemas.openxmlformats.org/officeDocument/2006/relationships/image" Target="../media/image222.wmf"/><Relationship Id="rId1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223.wmf"/><Relationship Id="rId2" Type="http://schemas.openxmlformats.org/officeDocument/2006/relationships/image" Target="../media/image224.wmf"/><Relationship Id="rId3" Type="http://schemas.openxmlformats.org/officeDocument/2006/relationships/image" Target="../media/image225.wmf"/><Relationship Id="rId4" Type="http://schemas.openxmlformats.org/officeDocument/2006/relationships/image" Target="../media/image226.wmf"/><Relationship Id="rId5" Type="http://schemas.openxmlformats.org/officeDocument/2006/relationships/image" Target="../media/image227.wmf"/><Relationship Id="rId6" Type="http://schemas.openxmlformats.org/officeDocument/2006/relationships/image" Target="../media/image228.wmf"/><Relationship Id="rId7" Type="http://schemas.openxmlformats.org/officeDocument/2006/relationships/image" Target="../media/image229.wmf"/><Relationship Id="rId8" Type="http://schemas.openxmlformats.org/officeDocument/2006/relationships/image" Target="../media/image230.wmf"/><Relationship Id="rId9" Type="http://schemas.openxmlformats.org/officeDocument/2006/relationships/image" Target="../media/image231.wmf"/><Relationship Id="rId10" Type="http://schemas.openxmlformats.org/officeDocument/2006/relationships/image" Target="../media/image232.wmf"/><Relationship Id="rId1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233.wmf"/><Relationship Id="rId2" Type="http://schemas.openxmlformats.org/officeDocument/2006/relationships/image" Target="../media/image234.wmf"/><Relationship Id="rId3" Type="http://schemas.openxmlformats.org/officeDocument/2006/relationships/image" Target="../media/image235.wmf"/><Relationship Id="rId4" Type="http://schemas.openxmlformats.org/officeDocument/2006/relationships/image" Target="../media/image236.wmf"/><Relationship Id="rId5" Type="http://schemas.openxmlformats.org/officeDocument/2006/relationships/image" Target="../media/image237.wmf"/><Relationship Id="rId6" Type="http://schemas.openxmlformats.org/officeDocument/2006/relationships/image" Target="../media/image238.wmf"/><Relationship Id="rId7" Type="http://schemas.openxmlformats.org/officeDocument/2006/relationships/image" Target="../media/image239.wmf"/><Relationship Id="rId8" Type="http://schemas.openxmlformats.org/officeDocument/2006/relationships/image" Target="../media/image240.wmf"/><Relationship Id="rId9" Type="http://schemas.openxmlformats.org/officeDocument/2006/relationships/image" Target="../media/image241.wmf"/><Relationship Id="rId10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242.wmf"/><Relationship Id="rId2" Type="http://schemas.openxmlformats.org/officeDocument/2006/relationships/image" Target="../media/image243.wmf"/><Relationship Id="rId3" Type="http://schemas.openxmlformats.org/officeDocument/2006/relationships/image" Target="../media/image244.wmf"/><Relationship Id="rId4" Type="http://schemas.openxmlformats.org/officeDocument/2006/relationships/image" Target="../media/image245.wmf"/><Relationship Id="rId5" Type="http://schemas.openxmlformats.org/officeDocument/2006/relationships/image" Target="../media/image246.wmf"/><Relationship Id="rId6" Type="http://schemas.openxmlformats.org/officeDocument/2006/relationships/image" Target="../media/image247.wmf"/><Relationship Id="rId7" Type="http://schemas.openxmlformats.org/officeDocument/2006/relationships/image" Target="../media/image248.wmf"/><Relationship Id="rId8" Type="http://schemas.openxmlformats.org/officeDocument/2006/relationships/image" Target="../media/image249.wmf"/><Relationship Id="rId9" Type="http://schemas.openxmlformats.org/officeDocument/2006/relationships/image" Target="../media/image250.wmf"/><Relationship Id="rId10" Type="http://schemas.openxmlformats.org/officeDocument/2006/relationships/image" Target="../media/image251.wmf"/><Relationship Id="rId1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252.wmf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53.wmf"/><Relationship Id="rId2" Type="http://schemas.openxmlformats.org/officeDocument/2006/relationships/image" Target="../media/image254.wmf"/><Relationship Id="rId3" Type="http://schemas.openxmlformats.org/officeDocument/2006/relationships/image" Target="../media/image255.wmf"/><Relationship Id="rId4" Type="http://schemas.openxmlformats.org/officeDocument/2006/relationships/slideLayout" Target="../slideLayouts/slideLayout4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56.w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image" Target="../media/image20.wmf"/><Relationship Id="rId6" Type="http://schemas.openxmlformats.org/officeDocument/2006/relationships/image" Target="../media/image21.wmf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image" Target="../media/image31.wmf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Zoom meeting ID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Calendar URL: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Garamond"/>
                <a:hlinkClick r:id="rId1"/>
              </a:rPr>
              <a:t>https://bit.ly/3aYQRkg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Please subscribe to this URL now!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To save bandwidth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Turn off your camera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Mute your microphone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Use campuswire for questions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26" name="Content Placeholder 5" descr=""/>
          <p:cNvPicPr/>
          <p:nvPr/>
        </p:nvPicPr>
        <p:blipFill>
          <a:blip r:embed="rId2"/>
          <a:stretch/>
        </p:blipFill>
        <p:spPr>
          <a:xfrm>
            <a:off x="6566400" y="78840"/>
            <a:ext cx="5181120" cy="680832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6798240" y="2315880"/>
            <a:ext cx="1599840" cy="784800"/>
          </a:xfrm>
          <a:prstGeom prst="ellipse">
            <a:avLst/>
          </a:prstGeom>
          <a:noFill/>
          <a:ln w="6336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"/>
          <p:cNvSpPr/>
          <p:nvPr/>
        </p:nvSpPr>
        <p:spPr>
          <a:xfrm>
            <a:off x="8472960" y="2455920"/>
            <a:ext cx="2351160" cy="1102680"/>
          </a:xfrm>
          <a:prstGeom prst="ellipse">
            <a:avLst/>
          </a:prstGeom>
          <a:noFill/>
          <a:ln w="6336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Supervised Learning – Overview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Given: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                               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and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Optimization algorithm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Supervised learning finds an appropriate algorithm/model automatically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It results in an algorithm      with an expected performance of          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88" name="Picture 3" descr=""/>
          <p:cNvPicPr/>
          <p:nvPr/>
        </p:nvPicPr>
        <p:blipFill>
          <a:blip r:embed="rId1"/>
          <a:stretch/>
        </p:blipFill>
        <p:spPr>
          <a:xfrm>
            <a:off x="1819080" y="2342520"/>
            <a:ext cx="3898440" cy="329760"/>
          </a:xfrm>
          <a:prstGeom prst="rect">
            <a:avLst/>
          </a:prstGeom>
          <a:ln>
            <a:noFill/>
          </a:ln>
        </p:spPr>
      </p:pic>
      <p:pic>
        <p:nvPicPr>
          <p:cNvPr id="189" name="Picture 4" descr=""/>
          <p:cNvPicPr/>
          <p:nvPr/>
        </p:nvPicPr>
        <p:blipFill>
          <a:blip r:embed="rId2"/>
          <a:stretch/>
        </p:blipFill>
        <p:spPr>
          <a:xfrm>
            <a:off x="1874520" y="2734560"/>
            <a:ext cx="1980720" cy="329760"/>
          </a:xfrm>
          <a:prstGeom prst="rect">
            <a:avLst/>
          </a:prstGeom>
          <a:ln>
            <a:noFill/>
          </a:ln>
        </p:spPr>
      </p:pic>
      <p:pic>
        <p:nvPicPr>
          <p:cNvPr id="190" name="Picture 5" descr=""/>
          <p:cNvPicPr/>
          <p:nvPr/>
        </p:nvPicPr>
        <p:blipFill>
          <a:blip r:embed="rId3"/>
          <a:stretch/>
        </p:blipFill>
        <p:spPr>
          <a:xfrm>
            <a:off x="6369480" y="2365200"/>
            <a:ext cx="1396800" cy="291600"/>
          </a:xfrm>
          <a:prstGeom prst="rect">
            <a:avLst/>
          </a:prstGeom>
          <a:ln>
            <a:noFill/>
          </a:ln>
        </p:spPr>
      </p:pic>
      <p:pic>
        <p:nvPicPr>
          <p:cNvPr id="191" name="Picture 8" descr=""/>
          <p:cNvPicPr/>
          <p:nvPr/>
        </p:nvPicPr>
        <p:blipFill>
          <a:blip r:embed="rId4"/>
          <a:stretch/>
        </p:blipFill>
        <p:spPr>
          <a:xfrm>
            <a:off x="1819080" y="3146400"/>
            <a:ext cx="1638000" cy="291600"/>
          </a:xfrm>
          <a:prstGeom prst="rect">
            <a:avLst/>
          </a:prstGeom>
          <a:ln>
            <a:noFill/>
          </a:ln>
        </p:spPr>
      </p:pic>
      <p:sp>
        <p:nvSpPr>
          <p:cNvPr id="19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82B943F-CF99-4748-B623-F20D6DCC4B41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93" name="Picture 9" descr=""/>
          <p:cNvPicPr/>
          <p:nvPr/>
        </p:nvPicPr>
        <p:blipFill>
          <a:blip r:embed="rId5"/>
          <a:stretch/>
        </p:blipFill>
        <p:spPr>
          <a:xfrm>
            <a:off x="4662000" y="4449600"/>
            <a:ext cx="329760" cy="304560"/>
          </a:xfrm>
          <a:prstGeom prst="rect">
            <a:avLst/>
          </a:prstGeom>
          <a:ln>
            <a:noFill/>
          </a:ln>
        </p:spPr>
      </p:pic>
      <p:pic>
        <p:nvPicPr>
          <p:cNvPr id="194" name="Picture 10" descr=""/>
          <p:cNvPicPr/>
          <p:nvPr/>
        </p:nvPicPr>
        <p:blipFill>
          <a:blip r:embed="rId6"/>
          <a:stretch/>
        </p:blipFill>
        <p:spPr>
          <a:xfrm>
            <a:off x="9759960" y="4405320"/>
            <a:ext cx="799920" cy="39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Supervised Learning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688C90A-DD3E-45F6-9C1A-A93B64ED31F5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Three points to consider both in research and in practice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How do we decide/design a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hypothesis set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How do we decide a </a:t>
            </a:r>
            <a:r>
              <a:rPr b="1" lang="en-US" sz="2400" spc="-1" strike="noStrike">
                <a:solidFill>
                  <a:srgbClr val="808080"/>
                </a:solidFill>
                <a:latin typeface="Garamond"/>
              </a:rPr>
              <a:t>loss function</a:t>
            </a: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How do we </a:t>
            </a:r>
            <a:r>
              <a:rPr b="1" lang="en-US" sz="2400" spc="-1" strike="noStrike">
                <a:solidFill>
                  <a:srgbClr val="808080"/>
                </a:solidFill>
                <a:latin typeface="Garamond"/>
              </a:rPr>
              <a:t>optimize</a:t>
            </a: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 the loss function?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Hypothesis set – Neural Networks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315E30D-F002-4E19-917F-07681DB7B125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What kind of machine learning approach will we consider?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Classification: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Support vector machines, Naïve Bayes classifier, logistic regression, …?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Regression: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Support vector regression, Linear regression, Gaussian process, …?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are the hyperparameters sets?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Support vector machines: regularization coefficient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Gaussian process: kernel function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201" name="Picture 2" descr=""/>
          <p:cNvPicPr/>
          <p:nvPr/>
        </p:nvPicPr>
        <p:blipFill>
          <a:blip r:embed="rId1"/>
          <a:stretch/>
        </p:blipFill>
        <p:spPr>
          <a:xfrm>
            <a:off x="7748640" y="4314960"/>
            <a:ext cx="240840" cy="240840"/>
          </a:xfrm>
          <a:prstGeom prst="rect">
            <a:avLst/>
          </a:prstGeom>
          <a:ln>
            <a:noFill/>
          </a:ln>
        </p:spPr>
      </p:pic>
      <p:pic>
        <p:nvPicPr>
          <p:cNvPr id="202" name="Picture 3" descr=""/>
          <p:cNvPicPr/>
          <p:nvPr/>
        </p:nvPicPr>
        <p:blipFill>
          <a:blip r:embed="rId2"/>
          <a:stretch/>
        </p:blipFill>
        <p:spPr>
          <a:xfrm>
            <a:off x="5746680" y="4677120"/>
            <a:ext cx="698040" cy="32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8" descr=""/>
          <p:cNvPicPr/>
          <p:nvPr/>
        </p:nvPicPr>
        <p:blipFill>
          <a:blip r:embed="rId1"/>
          <a:stretch/>
        </p:blipFill>
        <p:spPr>
          <a:xfrm rot="16200000">
            <a:off x="7961040" y="-138960"/>
            <a:ext cx="1630440" cy="6896880"/>
          </a:xfrm>
          <a:prstGeom prst="rect">
            <a:avLst/>
          </a:prstGeom>
          <a:ln>
            <a:noFill/>
          </a:ln>
        </p:spPr>
      </p:pic>
      <p:sp>
        <p:nvSpPr>
          <p:cNvPr id="2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Hypothesis set – Neural Networks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7DE002D-9F38-4E1E-A177-2EE8B2C655DB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In the case of deep learning/artificial neural networks,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architecture of a network defines a set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Each model in the set               is characterized by its parameters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Weights and bias vectors define one model in the hypothesis set.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There are infinitely many models in a hypothesis set.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We use optimization to find “a” good model from the hypothesis set. 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207" name="Picture 7" descr=""/>
          <p:cNvPicPr/>
          <p:nvPr/>
        </p:nvPicPr>
        <p:blipFill>
          <a:blip r:embed="rId2"/>
          <a:stretch/>
        </p:blipFill>
        <p:spPr>
          <a:xfrm>
            <a:off x="0" y="2740320"/>
            <a:ext cx="4489200" cy="1383840"/>
          </a:xfrm>
          <a:prstGeom prst="rect">
            <a:avLst/>
          </a:prstGeom>
          <a:ln>
            <a:noFill/>
          </a:ln>
        </p:spPr>
      </p:pic>
      <p:sp>
        <p:nvSpPr>
          <p:cNvPr id="208" name="CustomShape 4"/>
          <p:cNvSpPr/>
          <p:nvPr/>
        </p:nvSpPr>
        <p:spPr>
          <a:xfrm>
            <a:off x="4675320" y="3124440"/>
            <a:ext cx="499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vs.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9" name="Picture 5" descr=""/>
          <p:cNvPicPr/>
          <p:nvPr/>
        </p:nvPicPr>
        <p:blipFill>
          <a:blip r:embed="rId3"/>
          <a:stretch/>
        </p:blipFill>
        <p:spPr>
          <a:xfrm>
            <a:off x="6975720" y="2338560"/>
            <a:ext cx="253800" cy="240840"/>
          </a:xfrm>
          <a:prstGeom prst="rect">
            <a:avLst/>
          </a:prstGeom>
          <a:ln>
            <a:noFill/>
          </a:ln>
        </p:spPr>
      </p:pic>
      <p:pic>
        <p:nvPicPr>
          <p:cNvPr id="210" name="Picture 9" descr=""/>
          <p:cNvPicPr/>
          <p:nvPr/>
        </p:nvPicPr>
        <p:blipFill>
          <a:blip r:embed="rId4"/>
          <a:stretch/>
        </p:blipFill>
        <p:spPr>
          <a:xfrm>
            <a:off x="4489560" y="4304160"/>
            <a:ext cx="977400" cy="240840"/>
          </a:xfrm>
          <a:prstGeom prst="rect">
            <a:avLst/>
          </a:prstGeom>
          <a:ln>
            <a:noFill/>
          </a:ln>
        </p:spPr>
      </p:pic>
      <p:pic>
        <p:nvPicPr>
          <p:cNvPr id="211" name="Picture 10" descr=""/>
          <p:cNvPicPr/>
          <p:nvPr/>
        </p:nvPicPr>
        <p:blipFill>
          <a:blip r:embed="rId5"/>
          <a:stretch/>
        </p:blipFill>
        <p:spPr>
          <a:xfrm>
            <a:off x="9545040" y="4310280"/>
            <a:ext cx="139320" cy="22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Network Architectures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What is a neural network? – An (arbitrary) directed acyclic graph (DAG)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71640" indent="-514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Solid Circles     : parameters (to be estimated or found)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71640" indent="-514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Dashed Circles     : vector inputs/outputs (given as a training example)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71640" indent="-514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Squares     : compute nodes (functions, often continuous/differentiable)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52BC759-F448-40F4-9308-3376D2687E7B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2142720" y="3001680"/>
            <a:ext cx="313560" cy="3135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"/>
          <p:cNvSpPr/>
          <p:nvPr/>
        </p:nvSpPr>
        <p:spPr>
          <a:xfrm>
            <a:off x="2142720" y="2496240"/>
            <a:ext cx="313560" cy="3135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6"/>
          <p:cNvSpPr/>
          <p:nvPr/>
        </p:nvSpPr>
        <p:spPr>
          <a:xfrm>
            <a:off x="3010680" y="3001680"/>
            <a:ext cx="3006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7"/>
          <p:cNvSpPr/>
          <p:nvPr/>
        </p:nvSpPr>
        <p:spPr>
          <a:xfrm>
            <a:off x="3460680" y="2484720"/>
            <a:ext cx="3006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8"/>
          <p:cNvSpPr/>
          <p:nvPr/>
        </p:nvSpPr>
        <p:spPr>
          <a:xfrm>
            <a:off x="3761640" y="3449520"/>
            <a:ext cx="3006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9"/>
          <p:cNvSpPr/>
          <p:nvPr/>
        </p:nvSpPr>
        <p:spPr>
          <a:xfrm>
            <a:off x="4415760" y="2850840"/>
            <a:ext cx="3006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0"/>
          <p:cNvSpPr/>
          <p:nvPr/>
        </p:nvSpPr>
        <p:spPr>
          <a:xfrm>
            <a:off x="6150960" y="2923200"/>
            <a:ext cx="3006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1"/>
          <p:cNvSpPr/>
          <p:nvPr/>
        </p:nvSpPr>
        <p:spPr>
          <a:xfrm>
            <a:off x="5993640" y="3687120"/>
            <a:ext cx="313560" cy="3135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2"/>
          <p:cNvSpPr/>
          <p:nvPr/>
        </p:nvSpPr>
        <p:spPr>
          <a:xfrm>
            <a:off x="5370120" y="2648880"/>
            <a:ext cx="3006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3"/>
          <p:cNvSpPr/>
          <p:nvPr/>
        </p:nvSpPr>
        <p:spPr>
          <a:xfrm flipV="1">
            <a:off x="2457000" y="2635560"/>
            <a:ext cx="100332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4"/>
          <p:cNvSpPr/>
          <p:nvPr/>
        </p:nvSpPr>
        <p:spPr>
          <a:xfrm>
            <a:off x="2457000" y="2653200"/>
            <a:ext cx="553320" cy="4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5"/>
          <p:cNvSpPr/>
          <p:nvPr/>
        </p:nvSpPr>
        <p:spPr>
          <a:xfrm>
            <a:off x="2457000" y="3594240"/>
            <a:ext cx="313560" cy="3135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6"/>
          <p:cNvSpPr/>
          <p:nvPr/>
        </p:nvSpPr>
        <p:spPr>
          <a:xfrm>
            <a:off x="4134240" y="2312280"/>
            <a:ext cx="313560" cy="3135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17"/>
          <p:cNvSpPr/>
          <p:nvPr/>
        </p:nvSpPr>
        <p:spPr>
          <a:xfrm>
            <a:off x="4903560" y="3280320"/>
            <a:ext cx="313560" cy="3135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18"/>
          <p:cNvSpPr/>
          <p:nvPr/>
        </p:nvSpPr>
        <p:spPr>
          <a:xfrm flipV="1">
            <a:off x="2457000" y="3152520"/>
            <a:ext cx="5533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19"/>
          <p:cNvSpPr/>
          <p:nvPr/>
        </p:nvSpPr>
        <p:spPr>
          <a:xfrm flipV="1">
            <a:off x="2613960" y="3152520"/>
            <a:ext cx="396360" cy="44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20"/>
          <p:cNvSpPr/>
          <p:nvPr/>
        </p:nvSpPr>
        <p:spPr>
          <a:xfrm>
            <a:off x="3761640" y="2635560"/>
            <a:ext cx="65376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21"/>
          <p:cNvSpPr/>
          <p:nvPr/>
        </p:nvSpPr>
        <p:spPr>
          <a:xfrm>
            <a:off x="4402080" y="2580480"/>
            <a:ext cx="163440" cy="27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2"/>
          <p:cNvSpPr/>
          <p:nvPr/>
        </p:nvSpPr>
        <p:spPr>
          <a:xfrm>
            <a:off x="3311280" y="3152520"/>
            <a:ext cx="449640" cy="44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3"/>
          <p:cNvSpPr/>
          <p:nvPr/>
        </p:nvSpPr>
        <p:spPr>
          <a:xfrm flipV="1">
            <a:off x="4062240" y="3001680"/>
            <a:ext cx="353160" cy="59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24"/>
          <p:cNvSpPr/>
          <p:nvPr/>
        </p:nvSpPr>
        <p:spPr>
          <a:xfrm flipV="1">
            <a:off x="4716360" y="2799000"/>
            <a:ext cx="653400" cy="2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5"/>
          <p:cNvSpPr/>
          <p:nvPr/>
        </p:nvSpPr>
        <p:spPr>
          <a:xfrm flipV="1">
            <a:off x="5171400" y="2949840"/>
            <a:ext cx="348840" cy="37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26"/>
          <p:cNvSpPr/>
          <p:nvPr/>
        </p:nvSpPr>
        <p:spPr>
          <a:xfrm>
            <a:off x="5671080" y="2799720"/>
            <a:ext cx="47952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7"/>
          <p:cNvSpPr/>
          <p:nvPr/>
        </p:nvSpPr>
        <p:spPr>
          <a:xfrm flipV="1">
            <a:off x="6150960" y="3224520"/>
            <a:ext cx="15012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28"/>
          <p:cNvSpPr/>
          <p:nvPr/>
        </p:nvSpPr>
        <p:spPr>
          <a:xfrm>
            <a:off x="3487680" y="4432680"/>
            <a:ext cx="182520" cy="18252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9"/>
          <p:cNvSpPr/>
          <p:nvPr/>
        </p:nvSpPr>
        <p:spPr>
          <a:xfrm>
            <a:off x="3772440" y="4813560"/>
            <a:ext cx="182520" cy="182520"/>
          </a:xfrm>
          <a:prstGeom prst="ellipse">
            <a:avLst/>
          </a:prstGeom>
          <a:noFill/>
          <a:ln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30"/>
          <p:cNvSpPr/>
          <p:nvPr/>
        </p:nvSpPr>
        <p:spPr>
          <a:xfrm>
            <a:off x="2896200" y="5223600"/>
            <a:ext cx="181800" cy="1825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Network Architectures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838080" y="13989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What is a neural network? – An (arbitrary) directed acyclic graph (DAG)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Logistic regression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3</a:t>
            </a:r>
            <a:r>
              <a:rPr b="0" lang="en-US" sz="2400" spc="-1" strike="noStrike" baseline="30000">
                <a:solidFill>
                  <a:srgbClr val="000000"/>
                </a:solidFill>
                <a:latin typeface="Garamond"/>
              </a:rPr>
              <a:t>rd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-order polynomial function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4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7BC36CF-0EDF-4CEA-82EB-D60E288E925B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2187720" y="2857680"/>
            <a:ext cx="313560" cy="3135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5"/>
          <p:cNvSpPr/>
          <p:nvPr/>
        </p:nvSpPr>
        <p:spPr>
          <a:xfrm>
            <a:off x="2890080" y="2869920"/>
            <a:ext cx="44028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6"/>
          <p:cNvSpPr/>
          <p:nvPr/>
        </p:nvSpPr>
        <p:spPr>
          <a:xfrm>
            <a:off x="3777840" y="2881440"/>
            <a:ext cx="3168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7"/>
          <p:cNvSpPr/>
          <p:nvPr/>
        </p:nvSpPr>
        <p:spPr>
          <a:xfrm>
            <a:off x="2501640" y="3014640"/>
            <a:ext cx="3877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8"/>
          <p:cNvSpPr/>
          <p:nvPr/>
        </p:nvSpPr>
        <p:spPr>
          <a:xfrm>
            <a:off x="2809080" y="3674880"/>
            <a:ext cx="313560" cy="3135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9"/>
          <p:cNvSpPr/>
          <p:nvPr/>
        </p:nvSpPr>
        <p:spPr>
          <a:xfrm flipV="1">
            <a:off x="2966040" y="3170880"/>
            <a:ext cx="14400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0"/>
          <p:cNvSpPr/>
          <p:nvPr/>
        </p:nvSpPr>
        <p:spPr>
          <a:xfrm>
            <a:off x="3330720" y="3020760"/>
            <a:ext cx="44676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2" name="Picture 60" descr=""/>
          <p:cNvPicPr/>
          <p:nvPr/>
        </p:nvPicPr>
        <p:blipFill>
          <a:blip r:embed="rId1"/>
          <a:stretch/>
        </p:blipFill>
        <p:spPr>
          <a:xfrm>
            <a:off x="1879560" y="2118600"/>
            <a:ext cx="6730560" cy="736200"/>
          </a:xfrm>
          <a:prstGeom prst="rect">
            <a:avLst/>
          </a:prstGeom>
          <a:ln>
            <a:noFill/>
          </a:ln>
        </p:spPr>
      </p:pic>
      <p:pic>
        <p:nvPicPr>
          <p:cNvPr id="253" name="Picture 65" descr=""/>
          <p:cNvPicPr/>
          <p:nvPr/>
        </p:nvPicPr>
        <p:blipFill>
          <a:blip r:embed="rId2"/>
          <a:stretch/>
        </p:blipFill>
        <p:spPr>
          <a:xfrm>
            <a:off x="2274840" y="2951280"/>
            <a:ext cx="139320" cy="126720"/>
          </a:xfrm>
          <a:prstGeom prst="rect">
            <a:avLst/>
          </a:prstGeom>
          <a:ln>
            <a:noFill/>
          </a:ln>
        </p:spPr>
      </p:pic>
      <p:pic>
        <p:nvPicPr>
          <p:cNvPr id="254" name="Picture 66" descr=""/>
          <p:cNvPicPr/>
          <p:nvPr/>
        </p:nvPicPr>
        <p:blipFill>
          <a:blip r:embed="rId3"/>
          <a:stretch/>
        </p:blipFill>
        <p:spPr>
          <a:xfrm>
            <a:off x="2890080" y="3778560"/>
            <a:ext cx="177480" cy="126720"/>
          </a:xfrm>
          <a:prstGeom prst="rect">
            <a:avLst/>
          </a:prstGeom>
          <a:ln>
            <a:noFill/>
          </a:ln>
        </p:spPr>
      </p:pic>
      <p:pic>
        <p:nvPicPr>
          <p:cNvPr id="255" name="Picture 67" descr=""/>
          <p:cNvPicPr/>
          <p:nvPr/>
        </p:nvPicPr>
        <p:blipFill>
          <a:blip r:embed="rId4"/>
          <a:stretch/>
        </p:blipFill>
        <p:spPr>
          <a:xfrm>
            <a:off x="2907000" y="2881440"/>
            <a:ext cx="406080" cy="266400"/>
          </a:xfrm>
          <a:prstGeom prst="rect">
            <a:avLst/>
          </a:prstGeom>
          <a:ln>
            <a:noFill/>
          </a:ln>
        </p:spPr>
      </p:pic>
      <p:pic>
        <p:nvPicPr>
          <p:cNvPr id="256" name="Picture 81" descr=""/>
          <p:cNvPicPr/>
          <p:nvPr/>
        </p:nvPicPr>
        <p:blipFill>
          <a:blip r:embed="rId5"/>
          <a:stretch/>
        </p:blipFill>
        <p:spPr>
          <a:xfrm>
            <a:off x="4801320" y="2893320"/>
            <a:ext cx="393480" cy="266400"/>
          </a:xfrm>
          <a:prstGeom prst="rect">
            <a:avLst/>
          </a:prstGeom>
          <a:ln>
            <a:noFill/>
          </a:ln>
        </p:spPr>
      </p:pic>
      <p:sp>
        <p:nvSpPr>
          <p:cNvPr id="257" name="CustomShape 11"/>
          <p:cNvSpPr/>
          <p:nvPr/>
        </p:nvSpPr>
        <p:spPr>
          <a:xfrm>
            <a:off x="4740480" y="2881440"/>
            <a:ext cx="51516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2"/>
          <p:cNvSpPr/>
          <p:nvPr/>
        </p:nvSpPr>
        <p:spPr>
          <a:xfrm>
            <a:off x="4095000" y="3032280"/>
            <a:ext cx="645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9" name="Picture 89" descr=""/>
          <p:cNvPicPr/>
          <p:nvPr/>
        </p:nvPicPr>
        <p:blipFill>
          <a:blip r:embed="rId6"/>
          <a:stretch/>
        </p:blipFill>
        <p:spPr>
          <a:xfrm>
            <a:off x="3846240" y="2931120"/>
            <a:ext cx="177480" cy="190080"/>
          </a:xfrm>
          <a:prstGeom prst="rect">
            <a:avLst/>
          </a:prstGeom>
          <a:ln>
            <a:noFill/>
          </a:ln>
        </p:spPr>
      </p:pic>
      <p:sp>
        <p:nvSpPr>
          <p:cNvPr id="260" name="CustomShape 13"/>
          <p:cNvSpPr/>
          <p:nvPr/>
        </p:nvSpPr>
        <p:spPr>
          <a:xfrm>
            <a:off x="3653640" y="3674880"/>
            <a:ext cx="313560" cy="3135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4"/>
          <p:cNvSpPr/>
          <p:nvPr/>
        </p:nvSpPr>
        <p:spPr>
          <a:xfrm flipV="1">
            <a:off x="3810960" y="3182400"/>
            <a:ext cx="125280" cy="49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2" name="Picture 97" descr=""/>
          <p:cNvPicPr/>
          <p:nvPr/>
        </p:nvPicPr>
        <p:blipFill>
          <a:blip r:embed="rId7"/>
          <a:stretch/>
        </p:blipFill>
        <p:spPr>
          <a:xfrm>
            <a:off x="3759480" y="3736080"/>
            <a:ext cx="114120" cy="190080"/>
          </a:xfrm>
          <a:prstGeom prst="rect">
            <a:avLst/>
          </a:prstGeom>
          <a:ln>
            <a:noFill/>
          </a:ln>
        </p:spPr>
      </p:pic>
      <p:pic>
        <p:nvPicPr>
          <p:cNvPr id="263" name="Picture 99" descr=""/>
          <p:cNvPicPr/>
          <p:nvPr/>
        </p:nvPicPr>
        <p:blipFill>
          <a:blip r:embed="rId8"/>
          <a:stretch/>
        </p:blipFill>
        <p:spPr>
          <a:xfrm>
            <a:off x="5457600" y="4191840"/>
            <a:ext cx="3924000" cy="355320"/>
          </a:xfrm>
          <a:prstGeom prst="rect">
            <a:avLst/>
          </a:prstGeom>
          <a:ln>
            <a:noFill/>
          </a:ln>
        </p:spPr>
      </p:pic>
      <p:sp>
        <p:nvSpPr>
          <p:cNvPr id="264" name="CustomShape 15"/>
          <p:cNvSpPr/>
          <p:nvPr/>
        </p:nvSpPr>
        <p:spPr>
          <a:xfrm>
            <a:off x="3468600" y="4837680"/>
            <a:ext cx="313560" cy="3135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6"/>
          <p:cNvSpPr/>
          <p:nvPr/>
        </p:nvSpPr>
        <p:spPr>
          <a:xfrm flipV="1">
            <a:off x="3782880" y="4993920"/>
            <a:ext cx="736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6" name="Picture 105" descr=""/>
          <p:cNvPicPr/>
          <p:nvPr/>
        </p:nvPicPr>
        <p:blipFill>
          <a:blip r:embed="rId9"/>
          <a:stretch/>
        </p:blipFill>
        <p:spPr>
          <a:xfrm>
            <a:off x="3498840" y="4917600"/>
            <a:ext cx="253800" cy="164880"/>
          </a:xfrm>
          <a:prstGeom prst="rect">
            <a:avLst/>
          </a:prstGeom>
          <a:ln>
            <a:noFill/>
          </a:ln>
        </p:spPr>
      </p:pic>
      <p:sp>
        <p:nvSpPr>
          <p:cNvPr id="267" name="CustomShape 17"/>
          <p:cNvSpPr/>
          <p:nvPr/>
        </p:nvSpPr>
        <p:spPr>
          <a:xfrm>
            <a:off x="2648160" y="6204600"/>
            <a:ext cx="313560" cy="3135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8" name="Picture 108" descr=""/>
          <p:cNvPicPr/>
          <p:nvPr/>
        </p:nvPicPr>
        <p:blipFill>
          <a:blip r:embed="rId10"/>
          <a:stretch/>
        </p:blipFill>
        <p:spPr>
          <a:xfrm>
            <a:off x="2750400" y="6301440"/>
            <a:ext cx="139320" cy="126720"/>
          </a:xfrm>
          <a:prstGeom prst="rect">
            <a:avLst/>
          </a:prstGeom>
          <a:ln>
            <a:noFill/>
          </a:ln>
        </p:spPr>
      </p:pic>
      <p:sp>
        <p:nvSpPr>
          <p:cNvPr id="269" name="CustomShape 18"/>
          <p:cNvSpPr/>
          <p:nvPr/>
        </p:nvSpPr>
        <p:spPr>
          <a:xfrm>
            <a:off x="4520160" y="4843800"/>
            <a:ext cx="3168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0" name="Picture 110" descr=""/>
          <p:cNvPicPr/>
          <p:nvPr/>
        </p:nvPicPr>
        <p:blipFill>
          <a:blip r:embed="rId11"/>
          <a:stretch/>
        </p:blipFill>
        <p:spPr>
          <a:xfrm>
            <a:off x="4588200" y="4893840"/>
            <a:ext cx="177480" cy="190080"/>
          </a:xfrm>
          <a:prstGeom prst="rect">
            <a:avLst/>
          </a:prstGeom>
          <a:ln>
            <a:noFill/>
          </a:ln>
        </p:spPr>
      </p:pic>
      <p:sp>
        <p:nvSpPr>
          <p:cNvPr id="271" name="CustomShape 19"/>
          <p:cNvSpPr/>
          <p:nvPr/>
        </p:nvSpPr>
        <p:spPr>
          <a:xfrm>
            <a:off x="5318280" y="4843800"/>
            <a:ext cx="3168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Picture 112" descr=""/>
          <p:cNvPicPr/>
          <p:nvPr/>
        </p:nvPicPr>
        <p:blipFill>
          <a:blip r:embed="rId12"/>
          <a:stretch/>
        </p:blipFill>
        <p:spPr>
          <a:xfrm>
            <a:off x="5386680" y="4893840"/>
            <a:ext cx="177480" cy="190080"/>
          </a:xfrm>
          <a:prstGeom prst="rect">
            <a:avLst/>
          </a:prstGeom>
          <a:ln>
            <a:noFill/>
          </a:ln>
        </p:spPr>
      </p:pic>
      <p:sp>
        <p:nvSpPr>
          <p:cNvPr id="273" name="CustomShape 20"/>
          <p:cNvSpPr/>
          <p:nvPr/>
        </p:nvSpPr>
        <p:spPr>
          <a:xfrm>
            <a:off x="5122800" y="6210720"/>
            <a:ext cx="3168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4" name="Picture 118" descr=""/>
          <p:cNvPicPr/>
          <p:nvPr/>
        </p:nvPicPr>
        <p:blipFill>
          <a:blip r:embed="rId13"/>
          <a:stretch/>
        </p:blipFill>
        <p:spPr>
          <a:xfrm>
            <a:off x="5318280" y="6229440"/>
            <a:ext cx="88560" cy="139320"/>
          </a:xfrm>
          <a:prstGeom prst="rect">
            <a:avLst/>
          </a:prstGeom>
          <a:ln>
            <a:noFill/>
          </a:ln>
        </p:spPr>
      </p:pic>
      <p:sp>
        <p:nvSpPr>
          <p:cNvPr id="275" name="CustomShape 21"/>
          <p:cNvSpPr/>
          <p:nvPr/>
        </p:nvSpPr>
        <p:spPr>
          <a:xfrm>
            <a:off x="6174000" y="4855680"/>
            <a:ext cx="3168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6" name="Picture 120" descr=""/>
          <p:cNvPicPr/>
          <p:nvPr/>
        </p:nvPicPr>
        <p:blipFill>
          <a:blip r:embed="rId14"/>
          <a:stretch/>
        </p:blipFill>
        <p:spPr>
          <a:xfrm>
            <a:off x="6242400" y="4905360"/>
            <a:ext cx="177480" cy="190080"/>
          </a:xfrm>
          <a:prstGeom prst="rect">
            <a:avLst/>
          </a:prstGeom>
          <a:ln>
            <a:noFill/>
          </a:ln>
        </p:spPr>
      </p:pic>
      <p:sp>
        <p:nvSpPr>
          <p:cNvPr id="277" name="CustomShape 22"/>
          <p:cNvSpPr/>
          <p:nvPr/>
        </p:nvSpPr>
        <p:spPr>
          <a:xfrm>
            <a:off x="6015600" y="6209640"/>
            <a:ext cx="3168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8" name="Picture 122" descr=""/>
          <p:cNvPicPr/>
          <p:nvPr/>
        </p:nvPicPr>
        <p:blipFill>
          <a:blip r:embed="rId15"/>
          <a:stretch/>
        </p:blipFill>
        <p:spPr>
          <a:xfrm>
            <a:off x="6200280" y="6228000"/>
            <a:ext cx="88560" cy="139320"/>
          </a:xfrm>
          <a:prstGeom prst="rect">
            <a:avLst/>
          </a:prstGeom>
          <a:ln>
            <a:noFill/>
          </a:ln>
        </p:spPr>
      </p:pic>
      <p:sp>
        <p:nvSpPr>
          <p:cNvPr id="279" name="CustomShape 23"/>
          <p:cNvSpPr/>
          <p:nvPr/>
        </p:nvSpPr>
        <p:spPr>
          <a:xfrm flipH="1" flipV="1" rot="5400000">
            <a:off x="3506040" y="5344560"/>
            <a:ext cx="471960" cy="1873440"/>
          </a:xfrm>
          <a:prstGeom prst="curvedConnector3">
            <a:avLst>
              <a:gd name="adj1" fmla="val -48385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4"/>
          <p:cNvSpPr/>
          <p:nvPr/>
        </p:nvSpPr>
        <p:spPr>
          <a:xfrm flipH="1" flipV="1" rot="5400000">
            <a:off x="4039560" y="5276880"/>
            <a:ext cx="6120" cy="2475720"/>
          </a:xfrm>
          <a:prstGeom prst="curvedConnector3">
            <a:avLst>
              <a:gd name="adj1" fmla="val -4073512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5"/>
          <p:cNvSpPr/>
          <p:nvPr/>
        </p:nvSpPr>
        <p:spPr>
          <a:xfrm flipH="1" flipV="1" rot="5400000">
            <a:off x="4485600" y="4829760"/>
            <a:ext cx="6840" cy="3368520"/>
          </a:xfrm>
          <a:prstGeom prst="curvedConnector3">
            <a:avLst>
              <a:gd name="adj1" fmla="val -3971499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6"/>
          <p:cNvSpPr/>
          <p:nvPr/>
        </p:nvSpPr>
        <p:spPr>
          <a:xfrm flipV="1">
            <a:off x="5281200" y="6044760"/>
            <a:ext cx="194760" cy="1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7"/>
          <p:cNvSpPr/>
          <p:nvPr/>
        </p:nvSpPr>
        <p:spPr>
          <a:xfrm flipV="1">
            <a:off x="6174000" y="6050880"/>
            <a:ext cx="158400" cy="15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8"/>
          <p:cNvSpPr/>
          <p:nvPr/>
        </p:nvSpPr>
        <p:spPr>
          <a:xfrm>
            <a:off x="4837320" y="4994640"/>
            <a:ext cx="480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9"/>
          <p:cNvSpPr/>
          <p:nvPr/>
        </p:nvSpPr>
        <p:spPr>
          <a:xfrm>
            <a:off x="5635800" y="4994640"/>
            <a:ext cx="53820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30"/>
          <p:cNvSpPr/>
          <p:nvPr/>
        </p:nvSpPr>
        <p:spPr>
          <a:xfrm>
            <a:off x="4520160" y="5744520"/>
            <a:ext cx="3168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7" name="Picture 156" descr=""/>
          <p:cNvPicPr/>
          <p:nvPr/>
        </p:nvPicPr>
        <p:blipFill>
          <a:blip r:embed="rId16"/>
          <a:stretch/>
        </p:blipFill>
        <p:spPr>
          <a:xfrm>
            <a:off x="4607280" y="5825520"/>
            <a:ext cx="139320" cy="139320"/>
          </a:xfrm>
          <a:prstGeom prst="rect">
            <a:avLst/>
          </a:prstGeom>
          <a:ln>
            <a:noFill/>
          </a:ln>
        </p:spPr>
      </p:pic>
      <p:sp>
        <p:nvSpPr>
          <p:cNvPr id="288" name="CustomShape 31"/>
          <p:cNvSpPr/>
          <p:nvPr/>
        </p:nvSpPr>
        <p:spPr>
          <a:xfrm>
            <a:off x="5317560" y="5743080"/>
            <a:ext cx="3168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9" name="Picture 158" descr=""/>
          <p:cNvPicPr/>
          <p:nvPr/>
        </p:nvPicPr>
        <p:blipFill>
          <a:blip r:embed="rId17"/>
          <a:stretch/>
        </p:blipFill>
        <p:spPr>
          <a:xfrm>
            <a:off x="5405040" y="5824080"/>
            <a:ext cx="139320" cy="139320"/>
          </a:xfrm>
          <a:prstGeom prst="rect">
            <a:avLst/>
          </a:prstGeom>
          <a:ln>
            <a:noFill/>
          </a:ln>
        </p:spPr>
      </p:pic>
      <p:sp>
        <p:nvSpPr>
          <p:cNvPr id="290" name="CustomShape 32"/>
          <p:cNvSpPr/>
          <p:nvPr/>
        </p:nvSpPr>
        <p:spPr>
          <a:xfrm>
            <a:off x="6174000" y="5749200"/>
            <a:ext cx="316800" cy="3013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1" name="Picture 160" descr=""/>
          <p:cNvPicPr/>
          <p:nvPr/>
        </p:nvPicPr>
        <p:blipFill>
          <a:blip r:embed="rId18"/>
          <a:stretch/>
        </p:blipFill>
        <p:spPr>
          <a:xfrm>
            <a:off x="6261480" y="5830200"/>
            <a:ext cx="139320" cy="139320"/>
          </a:xfrm>
          <a:prstGeom prst="rect">
            <a:avLst/>
          </a:prstGeom>
          <a:ln>
            <a:noFill/>
          </a:ln>
        </p:spPr>
      </p:pic>
      <p:sp>
        <p:nvSpPr>
          <p:cNvPr id="292" name="CustomShape 33"/>
          <p:cNvSpPr/>
          <p:nvPr/>
        </p:nvSpPr>
        <p:spPr>
          <a:xfrm>
            <a:off x="4093920" y="5354640"/>
            <a:ext cx="313560" cy="3135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4"/>
          <p:cNvSpPr/>
          <p:nvPr/>
        </p:nvSpPr>
        <p:spPr>
          <a:xfrm>
            <a:off x="4920840" y="5345640"/>
            <a:ext cx="313560" cy="3135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35"/>
          <p:cNvSpPr/>
          <p:nvPr/>
        </p:nvSpPr>
        <p:spPr>
          <a:xfrm>
            <a:off x="5747760" y="5345640"/>
            <a:ext cx="313560" cy="3135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36"/>
          <p:cNvSpPr/>
          <p:nvPr/>
        </p:nvSpPr>
        <p:spPr>
          <a:xfrm flipH="1" rot="16200000">
            <a:off x="4275720" y="5643360"/>
            <a:ext cx="377280" cy="427320"/>
          </a:xfrm>
          <a:prstGeom prst="curvedConnector3">
            <a:avLst>
              <a:gd name="adj1" fmla="val 160530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37"/>
          <p:cNvSpPr/>
          <p:nvPr/>
        </p:nvSpPr>
        <p:spPr>
          <a:xfrm flipH="1" rot="16200000">
            <a:off x="5085000" y="5653080"/>
            <a:ext cx="384480" cy="398160"/>
          </a:xfrm>
          <a:prstGeom prst="curvedConnector3">
            <a:avLst>
              <a:gd name="adj1" fmla="val 120926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38"/>
          <p:cNvSpPr/>
          <p:nvPr/>
        </p:nvSpPr>
        <p:spPr>
          <a:xfrm flipH="1" rot="16200000">
            <a:off x="5923080" y="5641560"/>
            <a:ext cx="390600" cy="427320"/>
          </a:xfrm>
          <a:prstGeom prst="curvedConnector3">
            <a:avLst>
              <a:gd name="adj1" fmla="val 118371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178" descr=""/>
          <p:cNvPicPr/>
          <p:nvPr/>
        </p:nvPicPr>
        <p:blipFill>
          <a:blip r:embed="rId19"/>
          <a:stretch/>
        </p:blipFill>
        <p:spPr>
          <a:xfrm>
            <a:off x="4130280" y="5428080"/>
            <a:ext cx="240840" cy="164880"/>
          </a:xfrm>
          <a:prstGeom prst="rect">
            <a:avLst/>
          </a:prstGeom>
          <a:ln>
            <a:noFill/>
          </a:ln>
        </p:spPr>
      </p:pic>
      <p:pic>
        <p:nvPicPr>
          <p:cNvPr id="299" name="Picture 179" descr=""/>
          <p:cNvPicPr/>
          <p:nvPr/>
        </p:nvPicPr>
        <p:blipFill>
          <a:blip r:embed="rId20"/>
          <a:stretch/>
        </p:blipFill>
        <p:spPr>
          <a:xfrm>
            <a:off x="4951080" y="5437440"/>
            <a:ext cx="253800" cy="164880"/>
          </a:xfrm>
          <a:prstGeom prst="rect">
            <a:avLst/>
          </a:prstGeom>
          <a:ln>
            <a:noFill/>
          </a:ln>
        </p:spPr>
      </p:pic>
      <p:pic>
        <p:nvPicPr>
          <p:cNvPr id="300" name="Picture 180" descr=""/>
          <p:cNvPicPr/>
          <p:nvPr/>
        </p:nvPicPr>
        <p:blipFill>
          <a:blip r:embed="rId21"/>
          <a:stretch/>
        </p:blipFill>
        <p:spPr>
          <a:xfrm>
            <a:off x="5778000" y="5437440"/>
            <a:ext cx="253800" cy="164880"/>
          </a:xfrm>
          <a:prstGeom prst="rect">
            <a:avLst/>
          </a:prstGeom>
          <a:ln>
            <a:noFill/>
          </a:ln>
        </p:spPr>
      </p:pic>
      <p:sp>
        <p:nvSpPr>
          <p:cNvPr id="301" name="CustomShape 39"/>
          <p:cNvSpPr/>
          <p:nvPr/>
        </p:nvSpPr>
        <p:spPr>
          <a:xfrm flipV="1">
            <a:off x="4678920" y="5145120"/>
            <a:ext cx="360" cy="59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40"/>
          <p:cNvSpPr/>
          <p:nvPr/>
        </p:nvSpPr>
        <p:spPr>
          <a:xfrm flipV="1">
            <a:off x="5476320" y="5145840"/>
            <a:ext cx="360" cy="59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1"/>
          <p:cNvSpPr/>
          <p:nvPr/>
        </p:nvSpPr>
        <p:spPr>
          <a:xfrm flipV="1">
            <a:off x="6332760" y="5156640"/>
            <a:ext cx="360" cy="59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Inference – Forward Computation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What is a neural network? – An (arbitrary) directed acyclic graph (DAG)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Forward computation: how you “use” a trained neural network.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Topological sweep (breadth-first)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Logistic regression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FB77778-4047-4476-B81C-AF28255E4A8B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07" name="Picture 60" descr=""/>
          <p:cNvPicPr/>
          <p:nvPr/>
        </p:nvPicPr>
        <p:blipFill>
          <a:blip r:embed="rId1"/>
          <a:stretch/>
        </p:blipFill>
        <p:spPr>
          <a:xfrm>
            <a:off x="1879560" y="3451320"/>
            <a:ext cx="6730560" cy="736200"/>
          </a:xfrm>
          <a:prstGeom prst="rect">
            <a:avLst/>
          </a:prstGeom>
          <a:ln>
            <a:noFill/>
          </a:ln>
        </p:spPr>
      </p:pic>
      <p:sp>
        <p:nvSpPr>
          <p:cNvPr id="308" name="CustomShape 4"/>
          <p:cNvSpPr/>
          <p:nvPr/>
        </p:nvSpPr>
        <p:spPr>
          <a:xfrm>
            <a:off x="2706840" y="456696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>
            <a:off x="3706560" y="4584240"/>
            <a:ext cx="627120" cy="4291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6"/>
          <p:cNvSpPr/>
          <p:nvPr/>
        </p:nvSpPr>
        <p:spPr>
          <a:xfrm>
            <a:off x="4970160" y="4600440"/>
            <a:ext cx="451080" cy="4291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>
            <a:off x="3153960" y="4790160"/>
            <a:ext cx="55224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3591360" y="5730120"/>
            <a:ext cx="446760" cy="4467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 flipV="1">
            <a:off x="3814920" y="5013720"/>
            <a:ext cx="204840" cy="71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4333680" y="4799160"/>
            <a:ext cx="636120" cy="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5" name="Picture 65" descr=""/>
          <p:cNvPicPr/>
          <p:nvPr/>
        </p:nvPicPr>
        <p:blipFill>
          <a:blip r:embed="rId2"/>
          <a:stretch/>
        </p:blipFill>
        <p:spPr>
          <a:xfrm>
            <a:off x="2831040" y="4699800"/>
            <a:ext cx="198360" cy="180360"/>
          </a:xfrm>
          <a:prstGeom prst="rect">
            <a:avLst/>
          </a:prstGeom>
          <a:ln>
            <a:noFill/>
          </a:ln>
        </p:spPr>
      </p:pic>
      <p:pic>
        <p:nvPicPr>
          <p:cNvPr id="316" name="Picture 66" descr=""/>
          <p:cNvPicPr/>
          <p:nvPr/>
        </p:nvPicPr>
        <p:blipFill>
          <a:blip r:embed="rId3"/>
          <a:stretch/>
        </p:blipFill>
        <p:spPr>
          <a:xfrm>
            <a:off x="3706560" y="5877720"/>
            <a:ext cx="252720" cy="180360"/>
          </a:xfrm>
          <a:prstGeom prst="rect">
            <a:avLst/>
          </a:prstGeom>
          <a:ln>
            <a:noFill/>
          </a:ln>
        </p:spPr>
      </p:pic>
      <p:pic>
        <p:nvPicPr>
          <p:cNvPr id="317" name="Picture 67" descr=""/>
          <p:cNvPicPr/>
          <p:nvPr/>
        </p:nvPicPr>
        <p:blipFill>
          <a:blip r:embed="rId4"/>
          <a:stretch/>
        </p:blipFill>
        <p:spPr>
          <a:xfrm>
            <a:off x="3731040" y="4600440"/>
            <a:ext cx="578160" cy="379080"/>
          </a:xfrm>
          <a:prstGeom prst="rect">
            <a:avLst/>
          </a:prstGeom>
          <a:ln>
            <a:noFill/>
          </a:ln>
        </p:spPr>
      </p:pic>
      <p:pic>
        <p:nvPicPr>
          <p:cNvPr id="318" name="Picture 81" descr=""/>
          <p:cNvPicPr/>
          <p:nvPr/>
        </p:nvPicPr>
        <p:blipFill>
          <a:blip r:embed="rId5"/>
          <a:stretch/>
        </p:blipFill>
        <p:spPr>
          <a:xfrm>
            <a:off x="6426720" y="4617360"/>
            <a:ext cx="560160" cy="379080"/>
          </a:xfrm>
          <a:prstGeom prst="rect">
            <a:avLst/>
          </a:prstGeom>
          <a:ln>
            <a:noFill/>
          </a:ln>
        </p:spPr>
      </p:pic>
      <p:sp>
        <p:nvSpPr>
          <p:cNvPr id="319" name="CustomShape 11"/>
          <p:cNvSpPr/>
          <p:nvPr/>
        </p:nvSpPr>
        <p:spPr>
          <a:xfrm>
            <a:off x="6340320" y="4600440"/>
            <a:ext cx="733320" cy="4291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2"/>
          <p:cNvSpPr/>
          <p:nvPr/>
        </p:nvSpPr>
        <p:spPr>
          <a:xfrm>
            <a:off x="5421960" y="4815360"/>
            <a:ext cx="91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1" name="Picture 89" descr=""/>
          <p:cNvPicPr/>
          <p:nvPr/>
        </p:nvPicPr>
        <p:blipFill>
          <a:blip r:embed="rId6"/>
          <a:stretch/>
        </p:blipFill>
        <p:spPr>
          <a:xfrm>
            <a:off x="5067360" y="4671720"/>
            <a:ext cx="252720" cy="270720"/>
          </a:xfrm>
          <a:prstGeom prst="rect">
            <a:avLst/>
          </a:prstGeom>
          <a:ln>
            <a:noFill/>
          </a:ln>
        </p:spPr>
      </p:pic>
      <p:sp>
        <p:nvSpPr>
          <p:cNvPr id="322" name="CustomShape 13"/>
          <p:cNvSpPr/>
          <p:nvPr/>
        </p:nvSpPr>
        <p:spPr>
          <a:xfrm>
            <a:off x="4793760" y="5730120"/>
            <a:ext cx="446760" cy="4467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4"/>
          <p:cNvSpPr/>
          <p:nvPr/>
        </p:nvSpPr>
        <p:spPr>
          <a:xfrm flipV="1">
            <a:off x="5016960" y="5029200"/>
            <a:ext cx="178560" cy="69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4" name="Picture 97" descr=""/>
          <p:cNvPicPr/>
          <p:nvPr/>
        </p:nvPicPr>
        <p:blipFill>
          <a:blip r:embed="rId7"/>
          <a:stretch/>
        </p:blipFill>
        <p:spPr>
          <a:xfrm>
            <a:off x="4943880" y="5817240"/>
            <a:ext cx="162360" cy="27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DAG ↔ Hypothesis Set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What is a neural network? – An (arbitrary) directed acyclic graph (DAG)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Implication in practice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Naturally supports high-level abstraction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Object-oriented paradigm fits well.*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Base classes: variable (input/output) node, operation node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Define the internal various types of variables and operations by inheritance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Maximal code reusability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See the success of PyTorch, TensorFlow, DyNet, …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You define a hypothesis set by designing a directed acyclic graph.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The hypothesis space is then a set of all possible parameter settings.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AB2E588-EC23-45DF-BB1A-405CF810021D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7308360" y="6531480"/>
            <a:ext cx="442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* Functional programming as well </a:t>
            </a:r>
            <a:r>
              <a:rPr b="0" lang="en-US" sz="18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Supervised Learning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2E4CA3C-4C5E-413C-A040-AF0C0ACE8DBC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Three points to consider both in research and in practice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How do we decide/design a </a:t>
            </a:r>
            <a:r>
              <a:rPr b="1" lang="en-US" sz="2400" spc="-1" strike="noStrike">
                <a:solidFill>
                  <a:srgbClr val="808080"/>
                </a:solidFill>
                <a:latin typeface="Garamond"/>
              </a:rPr>
              <a:t>hypothesis set</a:t>
            </a: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How do we decide a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loss function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How do we </a:t>
            </a:r>
            <a:r>
              <a:rPr b="1" lang="en-US" sz="2400" spc="-1" strike="noStrike">
                <a:solidFill>
                  <a:srgbClr val="808080"/>
                </a:solidFill>
                <a:latin typeface="Garamond"/>
              </a:rPr>
              <a:t>optimize</a:t>
            </a: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 the loss function?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Loss Functions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Per-example loss function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Computes how good a model is doing on a given example: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So many loss functions…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Classification: hinge loss, log-loss, …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Regression: mean squared error, mean absolute error, robust loss, …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In this lecture, we stick to distribution-based loss functions.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087BDE1-74C2-4D1F-A508-107D22D53506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35" name="Picture 4" descr=""/>
          <p:cNvPicPr/>
          <p:nvPr/>
        </p:nvPicPr>
        <p:blipFill>
          <a:blip r:embed="rId1"/>
          <a:stretch/>
        </p:blipFill>
        <p:spPr>
          <a:xfrm>
            <a:off x="1683000" y="2750040"/>
            <a:ext cx="1980720" cy="32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Course discussion/Q&amp;A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URL: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Garamond"/>
                <a:hlinkClick r:id="rId1"/>
              </a:rPr>
              <a:t>https://campuswire.com/p/GFADD516B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Code: 9109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Please join now!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Q&amp;A using chatrooms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31" name="Content Placeholder 5" descr=""/>
          <p:cNvPicPr/>
          <p:nvPr/>
        </p:nvPicPr>
        <p:blipFill>
          <a:blip r:embed="rId2"/>
          <a:stretch/>
        </p:blipFill>
        <p:spPr>
          <a:xfrm>
            <a:off x="5574240" y="1560600"/>
            <a:ext cx="6282360" cy="480888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5574240" y="4333320"/>
            <a:ext cx="1293480" cy="645840"/>
          </a:xfrm>
          <a:prstGeom prst="ellipse">
            <a:avLst/>
          </a:prstGeom>
          <a:noFill/>
          <a:ln w="6336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"/>
          <p:cNvSpPr/>
          <p:nvPr/>
        </p:nvSpPr>
        <p:spPr>
          <a:xfrm>
            <a:off x="7111440" y="1357920"/>
            <a:ext cx="2907000" cy="5011560"/>
          </a:xfrm>
          <a:prstGeom prst="ellipse">
            <a:avLst/>
          </a:prstGeom>
          <a:noFill/>
          <a:ln w="6336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6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A Neural network 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                  computes a conditional distribution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Supervised learning: what is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y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 given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x 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In other words, how probable is a certain value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y’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 of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y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 given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x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What kind of distributions?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Binary classification: Bernoulli distribution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Multiclass classification: Categorical distribution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Linear regression: Gaussian distribution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Multimodal linear regression: Mixture of Gaussians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BBD0850-BBB7-4109-9E75-6D83903AA88B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39" name="Picture 5" descr=""/>
          <p:cNvPicPr/>
          <p:nvPr/>
        </p:nvPicPr>
        <p:blipFill>
          <a:blip r:embed="rId1"/>
          <a:stretch/>
        </p:blipFill>
        <p:spPr>
          <a:xfrm>
            <a:off x="5505480" y="2436480"/>
            <a:ext cx="1180800" cy="329760"/>
          </a:xfrm>
          <a:prstGeom prst="rect">
            <a:avLst/>
          </a:prstGeom>
          <a:ln>
            <a:noFill/>
          </a:ln>
        </p:spPr>
      </p:pic>
      <p:pic>
        <p:nvPicPr>
          <p:cNvPr id="340" name="Picture 6" descr=""/>
          <p:cNvPicPr/>
          <p:nvPr/>
        </p:nvPicPr>
        <p:blipFill>
          <a:blip r:embed="rId2"/>
          <a:stretch/>
        </p:blipFill>
        <p:spPr>
          <a:xfrm>
            <a:off x="5092560" y="3324240"/>
            <a:ext cx="2006280" cy="34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172840" y="4210920"/>
            <a:ext cx="1401840" cy="109188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32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Important distributions – Categorical 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probable is a certain value y’ of y given x?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Multi-class classification: Categorical distribution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Probability:                              , where 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Fully characterized by                          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 neural network then should turn the input     into a vector     </a:t>
            </a:r>
            <a:br/>
            <a:br/>
            <a:br/>
            <a:br/>
            <a:br/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using a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softmax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function:                                                     .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44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2F7F5AF-B9FF-470F-82C8-F0014D228465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45" name="Picture 6" descr=""/>
          <p:cNvPicPr/>
          <p:nvPr/>
        </p:nvPicPr>
        <p:blipFill>
          <a:blip r:embed="rId1"/>
          <a:stretch/>
        </p:blipFill>
        <p:spPr>
          <a:xfrm>
            <a:off x="7844760" y="1847520"/>
            <a:ext cx="2006280" cy="342720"/>
          </a:xfrm>
          <a:prstGeom prst="rect">
            <a:avLst/>
          </a:prstGeom>
          <a:ln>
            <a:noFill/>
          </a:ln>
        </p:spPr>
      </p:pic>
      <p:pic>
        <p:nvPicPr>
          <p:cNvPr id="346" name="Picture 11" descr=""/>
          <p:cNvPicPr/>
          <p:nvPr/>
        </p:nvPicPr>
        <p:blipFill>
          <a:blip r:embed="rId2"/>
          <a:stretch/>
        </p:blipFill>
        <p:spPr>
          <a:xfrm>
            <a:off x="6980040" y="3727440"/>
            <a:ext cx="164880" cy="151920"/>
          </a:xfrm>
          <a:prstGeom prst="rect">
            <a:avLst/>
          </a:prstGeom>
          <a:ln>
            <a:noFill/>
          </a:ln>
        </p:spPr>
      </p:pic>
      <p:sp>
        <p:nvSpPr>
          <p:cNvPr id="347" name="CustomShape 5"/>
          <p:cNvSpPr/>
          <p:nvPr/>
        </p:nvSpPr>
        <p:spPr>
          <a:xfrm>
            <a:off x="2850480" y="420048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6"/>
          <p:cNvSpPr/>
          <p:nvPr/>
        </p:nvSpPr>
        <p:spPr>
          <a:xfrm>
            <a:off x="3640320" y="4119840"/>
            <a:ext cx="1382040" cy="6242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An arbitrary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sub-graph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CustomShape 7"/>
          <p:cNvSpPr/>
          <p:nvPr/>
        </p:nvSpPr>
        <p:spPr>
          <a:xfrm>
            <a:off x="3297600" y="4424040"/>
            <a:ext cx="34236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8"/>
          <p:cNvSpPr/>
          <p:nvPr/>
        </p:nvSpPr>
        <p:spPr>
          <a:xfrm>
            <a:off x="2850480" y="4893120"/>
            <a:ext cx="446760" cy="4467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9"/>
          <p:cNvSpPr/>
          <p:nvPr/>
        </p:nvSpPr>
        <p:spPr>
          <a:xfrm flipV="1">
            <a:off x="3232080" y="4431240"/>
            <a:ext cx="40788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2" name="Picture 21" descr=""/>
          <p:cNvPicPr/>
          <p:nvPr/>
        </p:nvPicPr>
        <p:blipFill>
          <a:blip r:embed="rId3"/>
          <a:stretch/>
        </p:blipFill>
        <p:spPr>
          <a:xfrm>
            <a:off x="2974680" y="4333680"/>
            <a:ext cx="198360" cy="180360"/>
          </a:xfrm>
          <a:prstGeom prst="rect">
            <a:avLst/>
          </a:prstGeom>
          <a:ln>
            <a:noFill/>
          </a:ln>
        </p:spPr>
      </p:pic>
      <p:sp>
        <p:nvSpPr>
          <p:cNvPr id="353" name="CustomShape 10"/>
          <p:cNvSpPr/>
          <p:nvPr/>
        </p:nvSpPr>
        <p:spPr>
          <a:xfrm>
            <a:off x="5310000" y="4309200"/>
            <a:ext cx="533160" cy="228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1"/>
          <p:cNvSpPr/>
          <p:nvPr/>
        </p:nvSpPr>
        <p:spPr>
          <a:xfrm flipV="1">
            <a:off x="5022720" y="4424040"/>
            <a:ext cx="28692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5" name="Picture 43" descr=""/>
          <p:cNvPicPr/>
          <p:nvPr/>
        </p:nvPicPr>
        <p:blipFill>
          <a:blip r:embed="rId4"/>
          <a:stretch/>
        </p:blipFill>
        <p:spPr>
          <a:xfrm>
            <a:off x="3004200" y="4997160"/>
            <a:ext cx="139320" cy="228240"/>
          </a:xfrm>
          <a:prstGeom prst="rect">
            <a:avLst/>
          </a:prstGeom>
          <a:ln>
            <a:noFill/>
          </a:ln>
        </p:spPr>
      </p:pic>
      <p:pic>
        <p:nvPicPr>
          <p:cNvPr id="356" name="Picture 5" descr=""/>
          <p:cNvPicPr/>
          <p:nvPr/>
        </p:nvPicPr>
        <p:blipFill>
          <a:blip r:embed="rId5"/>
          <a:stretch/>
        </p:blipFill>
        <p:spPr>
          <a:xfrm>
            <a:off x="7986240" y="2410560"/>
            <a:ext cx="2628720" cy="329760"/>
          </a:xfrm>
          <a:prstGeom prst="rect">
            <a:avLst/>
          </a:prstGeom>
          <a:ln>
            <a:noFill/>
          </a:ln>
        </p:spPr>
      </p:pic>
      <p:pic>
        <p:nvPicPr>
          <p:cNvPr id="357" name="Picture 7" descr=""/>
          <p:cNvPicPr/>
          <p:nvPr/>
        </p:nvPicPr>
        <p:blipFill>
          <a:blip r:embed="rId6"/>
          <a:stretch/>
        </p:blipFill>
        <p:spPr>
          <a:xfrm>
            <a:off x="3074040" y="2818080"/>
            <a:ext cx="2171520" cy="329760"/>
          </a:xfrm>
          <a:prstGeom prst="rect">
            <a:avLst/>
          </a:prstGeom>
          <a:ln>
            <a:noFill/>
          </a:ln>
        </p:spPr>
      </p:pic>
      <p:pic>
        <p:nvPicPr>
          <p:cNvPr id="358" name="Picture 10" descr=""/>
          <p:cNvPicPr/>
          <p:nvPr/>
        </p:nvPicPr>
        <p:blipFill>
          <a:blip r:embed="rId7"/>
          <a:stretch/>
        </p:blipFill>
        <p:spPr>
          <a:xfrm>
            <a:off x="6175800" y="2623320"/>
            <a:ext cx="1063800" cy="715680"/>
          </a:xfrm>
          <a:prstGeom prst="rect">
            <a:avLst/>
          </a:prstGeom>
          <a:ln>
            <a:noFill/>
          </a:ln>
        </p:spPr>
      </p:pic>
      <p:pic>
        <p:nvPicPr>
          <p:cNvPr id="359" name="Picture 16" descr=""/>
          <p:cNvPicPr/>
          <p:nvPr/>
        </p:nvPicPr>
        <p:blipFill>
          <a:blip r:embed="rId8"/>
          <a:stretch/>
        </p:blipFill>
        <p:spPr>
          <a:xfrm>
            <a:off x="4257360" y="3266280"/>
            <a:ext cx="1890720" cy="283680"/>
          </a:xfrm>
          <a:prstGeom prst="rect">
            <a:avLst/>
          </a:prstGeom>
          <a:ln>
            <a:noFill/>
          </a:ln>
        </p:spPr>
      </p:pic>
      <p:pic>
        <p:nvPicPr>
          <p:cNvPr id="360" name="Picture 20" descr=""/>
          <p:cNvPicPr/>
          <p:nvPr/>
        </p:nvPicPr>
        <p:blipFill>
          <a:blip r:embed="rId9"/>
          <a:stretch/>
        </p:blipFill>
        <p:spPr>
          <a:xfrm>
            <a:off x="8858520" y="3044520"/>
            <a:ext cx="1384920" cy="1449000"/>
          </a:xfrm>
          <a:prstGeom prst="rect">
            <a:avLst/>
          </a:prstGeom>
          <a:ln>
            <a:noFill/>
          </a:ln>
        </p:spPr>
      </p:pic>
      <p:pic>
        <p:nvPicPr>
          <p:cNvPr id="361" name="Picture 22" descr=""/>
          <p:cNvPicPr/>
          <p:nvPr/>
        </p:nvPicPr>
        <p:blipFill>
          <a:blip r:embed="rId10"/>
          <a:stretch/>
        </p:blipFill>
        <p:spPr>
          <a:xfrm>
            <a:off x="5384160" y="4343040"/>
            <a:ext cx="380520" cy="177480"/>
          </a:xfrm>
          <a:prstGeom prst="rect">
            <a:avLst/>
          </a:prstGeom>
          <a:ln>
            <a:noFill/>
          </a:ln>
        </p:spPr>
      </p:pic>
      <p:sp>
        <p:nvSpPr>
          <p:cNvPr id="362" name="CustomShape 12"/>
          <p:cNvSpPr/>
          <p:nvPr/>
        </p:nvSpPr>
        <p:spPr>
          <a:xfrm>
            <a:off x="6172200" y="4893120"/>
            <a:ext cx="320040" cy="3322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3" name="Picture 31" descr=""/>
          <p:cNvPicPr/>
          <p:nvPr/>
        </p:nvPicPr>
        <p:blipFill>
          <a:blip r:embed="rId11"/>
          <a:stretch/>
        </p:blipFill>
        <p:spPr>
          <a:xfrm>
            <a:off x="6217920" y="4940640"/>
            <a:ext cx="228960" cy="237240"/>
          </a:xfrm>
          <a:prstGeom prst="rect">
            <a:avLst/>
          </a:prstGeom>
          <a:ln>
            <a:noFill/>
          </a:ln>
        </p:spPr>
      </p:pic>
      <p:sp>
        <p:nvSpPr>
          <p:cNvPr id="364" name="CustomShape 13"/>
          <p:cNvSpPr/>
          <p:nvPr/>
        </p:nvSpPr>
        <p:spPr>
          <a:xfrm flipH="1" rot="16200000">
            <a:off x="5613480" y="4501080"/>
            <a:ext cx="520560" cy="595080"/>
          </a:xfrm>
          <a:prstGeom prst="bentConnector2">
            <a:avLst/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5" name="Picture 37" descr=""/>
          <p:cNvPicPr/>
          <p:nvPr/>
        </p:nvPicPr>
        <p:blipFill>
          <a:blip r:embed="rId12"/>
          <a:stretch/>
        </p:blipFill>
        <p:spPr>
          <a:xfrm>
            <a:off x="6243480" y="4343040"/>
            <a:ext cx="177480" cy="151920"/>
          </a:xfrm>
          <a:prstGeom prst="rect">
            <a:avLst/>
          </a:prstGeom>
          <a:ln>
            <a:noFill/>
          </a:ln>
        </p:spPr>
      </p:pic>
      <p:sp>
        <p:nvSpPr>
          <p:cNvPr id="366" name="CustomShape 14"/>
          <p:cNvSpPr/>
          <p:nvPr/>
        </p:nvSpPr>
        <p:spPr>
          <a:xfrm>
            <a:off x="6181200" y="4310640"/>
            <a:ext cx="315000" cy="2260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5"/>
          <p:cNvSpPr/>
          <p:nvPr/>
        </p:nvSpPr>
        <p:spPr>
          <a:xfrm>
            <a:off x="5843520" y="4424040"/>
            <a:ext cx="33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6"/>
          <p:cNvSpPr/>
          <p:nvPr/>
        </p:nvSpPr>
        <p:spPr>
          <a:xfrm flipV="1">
            <a:off x="6332400" y="4537080"/>
            <a:ext cx="5760" cy="35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9" name="Picture 48" descr=""/>
          <p:cNvPicPr/>
          <p:nvPr/>
        </p:nvPicPr>
        <p:blipFill>
          <a:blip r:embed="rId13"/>
          <a:stretch/>
        </p:blipFill>
        <p:spPr>
          <a:xfrm>
            <a:off x="4771080" y="5482440"/>
            <a:ext cx="3873240" cy="64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Important distributions – Gaussian 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probable is a certain value y’ of y given x?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Regression: Gaussian distribution            with an identity covariance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Probability: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Fully characterized by            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 neural network then should turn the input     into a vector    .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Can be done trivially by affine transformation.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0C03646-B142-4CD2-87C5-1999C31AA59D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73" name="Picture 6" descr=""/>
          <p:cNvPicPr/>
          <p:nvPr/>
        </p:nvPicPr>
        <p:blipFill>
          <a:blip r:embed="rId1"/>
          <a:stretch/>
        </p:blipFill>
        <p:spPr>
          <a:xfrm>
            <a:off x="7844760" y="1847520"/>
            <a:ext cx="2006280" cy="342720"/>
          </a:xfrm>
          <a:prstGeom prst="rect">
            <a:avLst/>
          </a:prstGeom>
          <a:ln>
            <a:noFill/>
          </a:ln>
        </p:spPr>
      </p:pic>
      <p:pic>
        <p:nvPicPr>
          <p:cNvPr id="374" name="Picture 11" descr=""/>
          <p:cNvPicPr/>
          <p:nvPr/>
        </p:nvPicPr>
        <p:blipFill>
          <a:blip r:embed="rId2"/>
          <a:stretch/>
        </p:blipFill>
        <p:spPr>
          <a:xfrm>
            <a:off x="6980040" y="3727440"/>
            <a:ext cx="164880" cy="151920"/>
          </a:xfrm>
          <a:prstGeom prst="rect">
            <a:avLst/>
          </a:prstGeom>
          <a:ln>
            <a:noFill/>
          </a:ln>
        </p:spPr>
      </p:pic>
      <p:pic>
        <p:nvPicPr>
          <p:cNvPr id="375" name="Picture 4" descr=""/>
          <p:cNvPicPr/>
          <p:nvPr/>
        </p:nvPicPr>
        <p:blipFill>
          <a:blip r:embed="rId3"/>
          <a:stretch/>
        </p:blipFill>
        <p:spPr>
          <a:xfrm>
            <a:off x="5876640" y="2433600"/>
            <a:ext cx="799920" cy="279000"/>
          </a:xfrm>
          <a:prstGeom prst="rect">
            <a:avLst/>
          </a:prstGeom>
          <a:ln>
            <a:noFill/>
          </a:ln>
        </p:spPr>
      </p:pic>
      <p:pic>
        <p:nvPicPr>
          <p:cNvPr id="376" name="Picture 8" descr=""/>
          <p:cNvPicPr/>
          <p:nvPr/>
        </p:nvPicPr>
        <p:blipFill>
          <a:blip r:embed="rId4"/>
          <a:stretch/>
        </p:blipFill>
        <p:spPr>
          <a:xfrm>
            <a:off x="3049560" y="2736720"/>
            <a:ext cx="4012920" cy="520200"/>
          </a:xfrm>
          <a:prstGeom prst="rect">
            <a:avLst/>
          </a:prstGeom>
          <a:ln>
            <a:noFill/>
          </a:ln>
        </p:spPr>
      </p:pic>
      <p:pic>
        <p:nvPicPr>
          <p:cNvPr id="377" name="Picture 9" descr=""/>
          <p:cNvPicPr/>
          <p:nvPr/>
        </p:nvPicPr>
        <p:blipFill>
          <a:blip r:embed="rId5"/>
          <a:stretch/>
        </p:blipFill>
        <p:spPr>
          <a:xfrm>
            <a:off x="4309200" y="3265200"/>
            <a:ext cx="736200" cy="253800"/>
          </a:xfrm>
          <a:prstGeom prst="rect">
            <a:avLst/>
          </a:prstGeom>
          <a:ln>
            <a:noFill/>
          </a:ln>
        </p:spPr>
      </p:pic>
      <p:pic>
        <p:nvPicPr>
          <p:cNvPr id="378" name="Picture 12" descr=""/>
          <p:cNvPicPr/>
          <p:nvPr/>
        </p:nvPicPr>
        <p:blipFill>
          <a:blip r:embed="rId6"/>
          <a:stretch/>
        </p:blipFill>
        <p:spPr>
          <a:xfrm>
            <a:off x="8848080" y="3732480"/>
            <a:ext cx="151920" cy="17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1559160" y="3368880"/>
            <a:ext cx="2463840" cy="77472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Loss Function – negative log-probability 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838080" y="14500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Once a neural network outputs a conditional distribution            ,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 natural way to define a loss function arises.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Make sure training data is maximally likely: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Equiv. to making sure each and every training example is maximally likely.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Why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log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? – many reasons… but out of the lecture’s scope.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Equivalently, we want to minimize the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negative 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log-probability.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 loss function is the sum of negative log-probabilities of correct answers.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82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A418E0D-10AB-4B31-8219-6FB9EF6A0060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83" name="Picture 4" descr=""/>
          <p:cNvPicPr/>
          <p:nvPr/>
        </p:nvPicPr>
        <p:blipFill>
          <a:blip r:embed="rId1"/>
          <a:stretch/>
        </p:blipFill>
        <p:spPr>
          <a:xfrm>
            <a:off x="9062640" y="1521720"/>
            <a:ext cx="977400" cy="329760"/>
          </a:xfrm>
          <a:prstGeom prst="rect">
            <a:avLst/>
          </a:prstGeom>
          <a:ln>
            <a:noFill/>
          </a:ln>
        </p:spPr>
      </p:pic>
      <p:pic>
        <p:nvPicPr>
          <p:cNvPr id="384" name="Picture 6" descr=""/>
          <p:cNvPicPr/>
          <p:nvPr/>
        </p:nvPicPr>
        <p:blipFill>
          <a:blip r:embed="rId2"/>
          <a:stretch/>
        </p:blipFill>
        <p:spPr>
          <a:xfrm>
            <a:off x="1630440" y="3204000"/>
            <a:ext cx="6235200" cy="939600"/>
          </a:xfrm>
          <a:prstGeom prst="rect">
            <a:avLst/>
          </a:prstGeom>
          <a:ln>
            <a:noFill/>
          </a:ln>
        </p:spPr>
      </p:pic>
      <p:sp>
        <p:nvSpPr>
          <p:cNvPr id="385" name="CustomShape 5"/>
          <p:cNvSpPr/>
          <p:nvPr/>
        </p:nvSpPr>
        <p:spPr>
          <a:xfrm>
            <a:off x="4397040" y="3204000"/>
            <a:ext cx="3488040" cy="939600"/>
          </a:xfrm>
          <a:prstGeom prst="roundRect">
            <a:avLst>
              <a:gd name="adj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6"/>
          <p:cNvSpPr/>
          <p:nvPr/>
        </p:nvSpPr>
        <p:spPr>
          <a:xfrm>
            <a:off x="2616480" y="2375280"/>
            <a:ext cx="4399920" cy="39996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7"/>
          <p:cNvSpPr/>
          <p:nvPr/>
        </p:nvSpPr>
        <p:spPr>
          <a:xfrm>
            <a:off x="4183920" y="2824200"/>
            <a:ext cx="6066720" cy="331560"/>
          </a:xfrm>
          <a:prstGeom prst="roundRect">
            <a:avLst>
              <a:gd name="adj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8" name="Picture 11" descr=""/>
          <p:cNvPicPr/>
          <p:nvPr/>
        </p:nvPicPr>
        <p:blipFill>
          <a:blip r:embed="rId3"/>
          <a:stretch/>
        </p:blipFill>
        <p:spPr>
          <a:xfrm>
            <a:off x="1587960" y="5690520"/>
            <a:ext cx="6426000" cy="93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Loss Function – negative log-probability 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Once a neural network outputs a conditional distribution            ,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 natural way to define a loss function arises.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Practical implications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An OP node: negative log-probability (e.g., NLLLoss in PyTorch)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Inputs: the conditional distribution and the correct output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Output: the negative log-probability (a scalar)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9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C9355DC-CA10-46D0-A842-A26DF04FC3DB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92" name="Picture 4" descr=""/>
          <p:cNvPicPr/>
          <p:nvPr/>
        </p:nvPicPr>
        <p:blipFill>
          <a:blip r:embed="rId1"/>
          <a:stretch/>
        </p:blipFill>
        <p:spPr>
          <a:xfrm>
            <a:off x="9072000" y="1877760"/>
            <a:ext cx="977400" cy="32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6958800" y="3313800"/>
            <a:ext cx="4702680" cy="60156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2"/>
          <p:cNvSpPr/>
          <p:nvPr/>
        </p:nvSpPr>
        <p:spPr>
          <a:xfrm>
            <a:off x="6955560" y="3956400"/>
            <a:ext cx="4705920" cy="1471680"/>
          </a:xfrm>
          <a:prstGeom prst="roundRect">
            <a:avLst>
              <a:gd name="adj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TextShape 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Loss Function – negative log-probability 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96" name="TextShape 4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Once a neural network outputs a conditional distribution            ,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 natural way to define a loss function arises.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Logistic regression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Computes a Bernoulli distribution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Computes a negative log-probability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All in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one directed acyclic graph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Forward computation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Computes the conditional distribution, and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Computes the per-example loss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97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00B4DFF-33F9-41BB-AA32-2DFEFB821763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98" name="Picture 4" descr=""/>
          <p:cNvPicPr/>
          <p:nvPr/>
        </p:nvPicPr>
        <p:blipFill>
          <a:blip r:embed="rId1"/>
          <a:stretch/>
        </p:blipFill>
        <p:spPr>
          <a:xfrm>
            <a:off x="9072000" y="1877760"/>
            <a:ext cx="977400" cy="329760"/>
          </a:xfrm>
          <a:prstGeom prst="rect">
            <a:avLst/>
          </a:prstGeom>
          <a:ln>
            <a:noFill/>
          </a:ln>
        </p:spPr>
      </p:pic>
      <p:sp>
        <p:nvSpPr>
          <p:cNvPr id="399" name="CustomShape 6"/>
          <p:cNvSpPr/>
          <p:nvPr/>
        </p:nvSpPr>
        <p:spPr>
          <a:xfrm>
            <a:off x="7072920" y="405684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7"/>
          <p:cNvSpPr/>
          <p:nvPr/>
        </p:nvSpPr>
        <p:spPr>
          <a:xfrm>
            <a:off x="8072280" y="4074120"/>
            <a:ext cx="627120" cy="4291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8"/>
          <p:cNvSpPr/>
          <p:nvPr/>
        </p:nvSpPr>
        <p:spPr>
          <a:xfrm>
            <a:off x="9336240" y="4090320"/>
            <a:ext cx="451080" cy="4291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9"/>
          <p:cNvSpPr/>
          <p:nvPr/>
        </p:nvSpPr>
        <p:spPr>
          <a:xfrm>
            <a:off x="7519680" y="4280040"/>
            <a:ext cx="55224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0"/>
          <p:cNvSpPr/>
          <p:nvPr/>
        </p:nvSpPr>
        <p:spPr>
          <a:xfrm>
            <a:off x="7957080" y="4883040"/>
            <a:ext cx="446760" cy="4467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11"/>
          <p:cNvSpPr/>
          <p:nvPr/>
        </p:nvSpPr>
        <p:spPr>
          <a:xfrm flipV="1">
            <a:off x="8180640" y="4502880"/>
            <a:ext cx="204840" cy="37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2"/>
          <p:cNvSpPr/>
          <p:nvPr/>
        </p:nvSpPr>
        <p:spPr>
          <a:xfrm>
            <a:off x="8699760" y="4289040"/>
            <a:ext cx="636120" cy="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6" name="Picture 12" descr=""/>
          <p:cNvPicPr/>
          <p:nvPr/>
        </p:nvPicPr>
        <p:blipFill>
          <a:blip r:embed="rId2"/>
          <a:stretch/>
        </p:blipFill>
        <p:spPr>
          <a:xfrm>
            <a:off x="7196760" y="4189680"/>
            <a:ext cx="198360" cy="180360"/>
          </a:xfrm>
          <a:prstGeom prst="rect">
            <a:avLst/>
          </a:prstGeom>
          <a:ln>
            <a:noFill/>
          </a:ln>
        </p:spPr>
      </p:pic>
      <p:pic>
        <p:nvPicPr>
          <p:cNvPr id="407" name="Picture 13" descr=""/>
          <p:cNvPicPr/>
          <p:nvPr/>
        </p:nvPicPr>
        <p:blipFill>
          <a:blip r:embed="rId3"/>
          <a:stretch/>
        </p:blipFill>
        <p:spPr>
          <a:xfrm>
            <a:off x="8072280" y="5030640"/>
            <a:ext cx="252720" cy="180360"/>
          </a:xfrm>
          <a:prstGeom prst="rect">
            <a:avLst/>
          </a:prstGeom>
          <a:ln>
            <a:noFill/>
          </a:ln>
        </p:spPr>
      </p:pic>
      <p:pic>
        <p:nvPicPr>
          <p:cNvPr id="408" name="Picture 14" descr=""/>
          <p:cNvPicPr/>
          <p:nvPr/>
        </p:nvPicPr>
        <p:blipFill>
          <a:blip r:embed="rId4"/>
          <a:stretch/>
        </p:blipFill>
        <p:spPr>
          <a:xfrm>
            <a:off x="8096760" y="4090320"/>
            <a:ext cx="578160" cy="379080"/>
          </a:xfrm>
          <a:prstGeom prst="rect">
            <a:avLst/>
          </a:prstGeom>
          <a:ln>
            <a:noFill/>
          </a:ln>
        </p:spPr>
      </p:pic>
      <p:pic>
        <p:nvPicPr>
          <p:cNvPr id="409" name="Picture 15" descr=""/>
          <p:cNvPicPr/>
          <p:nvPr/>
        </p:nvPicPr>
        <p:blipFill>
          <a:blip r:embed="rId5"/>
          <a:stretch/>
        </p:blipFill>
        <p:spPr>
          <a:xfrm>
            <a:off x="10792800" y="4107240"/>
            <a:ext cx="560160" cy="379080"/>
          </a:xfrm>
          <a:prstGeom prst="rect">
            <a:avLst/>
          </a:prstGeom>
          <a:ln>
            <a:noFill/>
          </a:ln>
        </p:spPr>
      </p:pic>
      <p:sp>
        <p:nvSpPr>
          <p:cNvPr id="410" name="CustomShape 13"/>
          <p:cNvSpPr/>
          <p:nvPr/>
        </p:nvSpPr>
        <p:spPr>
          <a:xfrm>
            <a:off x="10706040" y="4090320"/>
            <a:ext cx="733320" cy="4291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4"/>
          <p:cNvSpPr/>
          <p:nvPr/>
        </p:nvSpPr>
        <p:spPr>
          <a:xfrm>
            <a:off x="9787680" y="4305240"/>
            <a:ext cx="91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2" name="Picture 18" descr=""/>
          <p:cNvPicPr/>
          <p:nvPr/>
        </p:nvPicPr>
        <p:blipFill>
          <a:blip r:embed="rId6"/>
          <a:stretch/>
        </p:blipFill>
        <p:spPr>
          <a:xfrm>
            <a:off x="9433080" y="4161600"/>
            <a:ext cx="252720" cy="270720"/>
          </a:xfrm>
          <a:prstGeom prst="rect">
            <a:avLst/>
          </a:prstGeom>
          <a:ln>
            <a:noFill/>
          </a:ln>
        </p:spPr>
      </p:pic>
      <p:sp>
        <p:nvSpPr>
          <p:cNvPr id="413" name="CustomShape 15"/>
          <p:cNvSpPr/>
          <p:nvPr/>
        </p:nvSpPr>
        <p:spPr>
          <a:xfrm>
            <a:off x="9159480" y="4883040"/>
            <a:ext cx="446760" cy="4467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6"/>
          <p:cNvSpPr/>
          <p:nvPr/>
        </p:nvSpPr>
        <p:spPr>
          <a:xfrm flipV="1">
            <a:off x="9383040" y="4519800"/>
            <a:ext cx="178560" cy="36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5" name="Picture 21" descr=""/>
          <p:cNvPicPr/>
          <p:nvPr/>
        </p:nvPicPr>
        <p:blipFill>
          <a:blip r:embed="rId7"/>
          <a:stretch/>
        </p:blipFill>
        <p:spPr>
          <a:xfrm>
            <a:off x="9309600" y="4970160"/>
            <a:ext cx="162360" cy="270720"/>
          </a:xfrm>
          <a:prstGeom prst="rect">
            <a:avLst/>
          </a:prstGeom>
          <a:ln>
            <a:noFill/>
          </a:ln>
        </p:spPr>
      </p:pic>
      <p:sp>
        <p:nvSpPr>
          <p:cNvPr id="416" name="CustomShape 17"/>
          <p:cNvSpPr/>
          <p:nvPr/>
        </p:nvSpPr>
        <p:spPr>
          <a:xfrm>
            <a:off x="7072920" y="337896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7" name="Picture 23" descr=""/>
          <p:cNvPicPr/>
          <p:nvPr/>
        </p:nvPicPr>
        <p:blipFill>
          <a:blip r:embed="rId8"/>
          <a:stretch/>
        </p:blipFill>
        <p:spPr>
          <a:xfrm>
            <a:off x="7232760" y="3509640"/>
            <a:ext cx="126720" cy="177480"/>
          </a:xfrm>
          <a:prstGeom prst="rect">
            <a:avLst/>
          </a:prstGeom>
          <a:ln>
            <a:noFill/>
          </a:ln>
        </p:spPr>
      </p:pic>
      <p:sp>
        <p:nvSpPr>
          <p:cNvPr id="418" name="CustomShape 18"/>
          <p:cNvSpPr/>
          <p:nvPr/>
        </p:nvSpPr>
        <p:spPr>
          <a:xfrm>
            <a:off x="10551600" y="3444480"/>
            <a:ext cx="1041840" cy="315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NLLLoss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CustomShape 19"/>
          <p:cNvSpPr/>
          <p:nvPr/>
        </p:nvSpPr>
        <p:spPr>
          <a:xfrm flipH="1" flipV="1">
            <a:off x="11072160" y="3759840"/>
            <a:ext cx="360" cy="32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0"/>
          <p:cNvSpPr/>
          <p:nvPr/>
        </p:nvSpPr>
        <p:spPr>
          <a:xfrm>
            <a:off x="7519680" y="3602520"/>
            <a:ext cx="3031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1"/>
          <p:cNvSpPr/>
          <p:nvPr/>
        </p:nvSpPr>
        <p:spPr>
          <a:xfrm>
            <a:off x="5656680" y="3378960"/>
            <a:ext cx="1298520" cy="13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2"/>
          <p:cNvSpPr/>
          <p:nvPr/>
        </p:nvSpPr>
        <p:spPr>
          <a:xfrm flipV="1">
            <a:off x="5882400" y="3602520"/>
            <a:ext cx="1069200" cy="25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Supervised Learning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2255EAF-FEE4-4654-B10E-05C622D56CC0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25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Three points to consider both in research and in practice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How do we decide/design a </a:t>
            </a:r>
            <a:r>
              <a:rPr b="1" lang="en-US" sz="2400" spc="-1" strike="noStrike">
                <a:solidFill>
                  <a:srgbClr val="808080"/>
                </a:solidFill>
                <a:latin typeface="Garamond"/>
              </a:rPr>
              <a:t>hypothesis set</a:t>
            </a: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80808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How do we decide a </a:t>
            </a:r>
            <a:r>
              <a:rPr b="1" lang="en-US" sz="2400" spc="-1" strike="noStrike">
                <a:solidFill>
                  <a:srgbClr val="808080"/>
                </a:solidFill>
                <a:latin typeface="Garamond"/>
              </a:rPr>
              <a:t>loss function</a:t>
            </a:r>
            <a:r>
              <a:rPr b="0" lang="en-US" sz="2400" spc="-1" strike="noStrike">
                <a:solidFill>
                  <a:srgbClr val="808080"/>
                </a:solidFill>
                <a:latin typeface="Garamond"/>
              </a:rPr>
              <a:t>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How do we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optimize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the loss function?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Loss Minimization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What we now know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How to build a neural network with an arbitrary architecture.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How to define a per-example loss as a negative log-probability.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Define a single directed acyclic graph containing both.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What we now need to know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Choose an optimization algorithm.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How to use the optimization algorithm to estimate parameters    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2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7ECBF45-4A19-40FD-BFB0-EB524B0E9900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429" name="Picture 4" descr=""/>
          <p:cNvPicPr/>
          <p:nvPr/>
        </p:nvPicPr>
        <p:blipFill>
          <a:blip r:embed="rId1"/>
          <a:stretch/>
        </p:blipFill>
        <p:spPr>
          <a:xfrm>
            <a:off x="9337320" y="4421520"/>
            <a:ext cx="139320" cy="22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Gradient-based optimization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 </a:t>
            </a: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continuous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, </a:t>
            </a: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differentiable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* function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Given the current value     , how should I move to minimize    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Gradient descent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negative gradient of the function: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This is only valid in a local neighbourhood of     : take a very small step!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Efficient and effective even in the high dimensional space.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Can be improved with the second-order information (Hessian and/or FIM)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828DB71-FCCC-42B2-B9D0-842E6A320EE7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433" name="Picture 5" descr=""/>
          <p:cNvPicPr/>
          <p:nvPr/>
        </p:nvPicPr>
        <p:blipFill>
          <a:blip r:embed="rId1"/>
          <a:stretch/>
        </p:blipFill>
        <p:spPr>
          <a:xfrm>
            <a:off x="4534920" y="2445480"/>
            <a:ext cx="253800" cy="291600"/>
          </a:xfrm>
          <a:prstGeom prst="rect">
            <a:avLst/>
          </a:prstGeom>
          <a:ln>
            <a:noFill/>
          </a:ln>
        </p:spPr>
      </p:pic>
      <p:pic>
        <p:nvPicPr>
          <p:cNvPr id="434" name="Picture 6" descr=""/>
          <p:cNvPicPr/>
          <p:nvPr/>
        </p:nvPicPr>
        <p:blipFill>
          <a:blip r:embed="rId2"/>
          <a:stretch/>
        </p:blipFill>
        <p:spPr>
          <a:xfrm>
            <a:off x="9507600" y="2477160"/>
            <a:ext cx="202680" cy="228240"/>
          </a:xfrm>
          <a:prstGeom prst="rect">
            <a:avLst/>
          </a:prstGeom>
          <a:ln>
            <a:noFill/>
          </a:ln>
        </p:spPr>
      </p:pic>
      <p:pic>
        <p:nvPicPr>
          <p:cNvPr id="435" name="Picture 8" descr=""/>
          <p:cNvPicPr/>
          <p:nvPr/>
        </p:nvPicPr>
        <p:blipFill>
          <a:blip r:embed="rId3"/>
          <a:stretch/>
        </p:blipFill>
        <p:spPr>
          <a:xfrm>
            <a:off x="7122600" y="3753000"/>
            <a:ext cx="253800" cy="291600"/>
          </a:xfrm>
          <a:prstGeom prst="rect">
            <a:avLst/>
          </a:prstGeom>
          <a:ln>
            <a:noFill/>
          </a:ln>
        </p:spPr>
      </p:pic>
      <p:sp>
        <p:nvSpPr>
          <p:cNvPr id="436" name="CustomShape 4"/>
          <p:cNvSpPr/>
          <p:nvPr/>
        </p:nvSpPr>
        <p:spPr>
          <a:xfrm>
            <a:off x="5596200" y="6488640"/>
            <a:ext cx="639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* Almost everywhere, but not necessarily everywhere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7" name="Picture 10" descr=""/>
          <p:cNvPicPr/>
          <p:nvPr/>
        </p:nvPicPr>
        <p:blipFill>
          <a:blip r:embed="rId4"/>
          <a:stretch/>
        </p:blipFill>
        <p:spPr>
          <a:xfrm>
            <a:off x="6858360" y="1887120"/>
            <a:ext cx="1574280" cy="291600"/>
          </a:xfrm>
          <a:prstGeom prst="rect">
            <a:avLst/>
          </a:prstGeom>
          <a:ln>
            <a:noFill/>
          </a:ln>
        </p:spPr>
      </p:pic>
      <p:pic>
        <p:nvPicPr>
          <p:cNvPr id="438" name="Picture 12" descr=""/>
          <p:cNvPicPr/>
          <p:nvPr/>
        </p:nvPicPr>
        <p:blipFill>
          <a:blip r:embed="rId5"/>
          <a:stretch/>
        </p:blipFill>
        <p:spPr>
          <a:xfrm>
            <a:off x="6237000" y="3360240"/>
            <a:ext cx="1218960" cy="329760"/>
          </a:xfrm>
          <a:prstGeom prst="rect">
            <a:avLst/>
          </a:prstGeom>
          <a:ln>
            <a:noFill/>
          </a:ln>
        </p:spPr>
      </p:pic>
      <p:pic>
        <p:nvPicPr>
          <p:cNvPr id="439" name="Picture 13" descr=""/>
          <p:cNvPicPr/>
          <p:nvPr/>
        </p:nvPicPr>
        <p:blipFill>
          <a:blip r:embed="rId6"/>
          <a:stretch/>
        </p:blipFill>
        <p:spPr>
          <a:xfrm>
            <a:off x="4138560" y="4127040"/>
            <a:ext cx="2412720" cy="32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Gradient-based optimization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 </a:t>
            </a: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continuous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, </a:t>
            </a: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differentiable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 function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Given the current value     , how should I move to minimize    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Gradient descent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Efficient and effective even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in the high dimensional space.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Learning rate must be carefully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selected and annealed over time.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4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FCC297F-015F-4307-A266-807EA34DBEA8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443" name="Picture 5" descr=""/>
          <p:cNvPicPr/>
          <p:nvPr/>
        </p:nvPicPr>
        <p:blipFill>
          <a:blip r:embed="rId1"/>
          <a:stretch/>
        </p:blipFill>
        <p:spPr>
          <a:xfrm>
            <a:off x="4534920" y="2445480"/>
            <a:ext cx="253800" cy="291600"/>
          </a:xfrm>
          <a:prstGeom prst="rect">
            <a:avLst/>
          </a:prstGeom>
          <a:ln>
            <a:noFill/>
          </a:ln>
        </p:spPr>
      </p:pic>
      <p:pic>
        <p:nvPicPr>
          <p:cNvPr id="444" name="Picture 6" descr=""/>
          <p:cNvPicPr/>
          <p:nvPr/>
        </p:nvPicPr>
        <p:blipFill>
          <a:blip r:embed="rId2"/>
          <a:stretch/>
        </p:blipFill>
        <p:spPr>
          <a:xfrm>
            <a:off x="9507600" y="2477160"/>
            <a:ext cx="202680" cy="228240"/>
          </a:xfrm>
          <a:prstGeom prst="rect">
            <a:avLst/>
          </a:prstGeom>
          <a:ln>
            <a:noFill/>
          </a:ln>
        </p:spPr>
      </p:pic>
      <p:pic>
        <p:nvPicPr>
          <p:cNvPr id="445" name="Picture 10" descr=""/>
          <p:cNvPicPr/>
          <p:nvPr/>
        </p:nvPicPr>
        <p:blipFill>
          <a:blip r:embed="rId3"/>
          <a:stretch/>
        </p:blipFill>
        <p:spPr>
          <a:xfrm>
            <a:off x="6723360" y="1877760"/>
            <a:ext cx="1574280" cy="291600"/>
          </a:xfrm>
          <a:prstGeom prst="rect">
            <a:avLst/>
          </a:prstGeom>
          <a:ln>
            <a:noFill/>
          </a:ln>
        </p:spPr>
      </p:pic>
      <p:pic>
        <p:nvPicPr>
          <p:cNvPr id="446" name="Picture 7" descr=""/>
          <p:cNvPicPr/>
          <p:nvPr/>
        </p:nvPicPr>
        <p:blipFill>
          <a:blip r:embed="rId4"/>
          <a:stretch/>
        </p:blipFill>
        <p:spPr>
          <a:xfrm>
            <a:off x="5689440" y="2477160"/>
            <a:ext cx="5841720" cy="438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Course Assistants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Sreyas Mohan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PhD student at NYU Center for Data Science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Phu Mon Htut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PhD student at NYU Center for Data Science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Sean Welleck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PhD student at NYU Computer Science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36" name="Picture 3" descr=""/>
          <p:cNvPicPr/>
          <p:nvPr/>
        </p:nvPicPr>
        <p:blipFill>
          <a:blip r:embed="rId1"/>
          <a:srcRect l="28764" t="8260" r="49993" b="40574"/>
          <a:stretch/>
        </p:blipFill>
        <p:spPr>
          <a:xfrm>
            <a:off x="7732800" y="1065240"/>
            <a:ext cx="1375920" cy="2486880"/>
          </a:xfrm>
          <a:prstGeom prst="rect">
            <a:avLst/>
          </a:prstGeom>
          <a:ln>
            <a:noFill/>
          </a:ln>
        </p:spPr>
      </p:pic>
      <p:pic>
        <p:nvPicPr>
          <p:cNvPr id="137" name="Picture 4" descr=""/>
          <p:cNvPicPr/>
          <p:nvPr/>
        </p:nvPicPr>
        <p:blipFill>
          <a:blip r:embed="rId2"/>
          <a:srcRect l="64085" t="36547" r="5471" b="11447"/>
          <a:stretch/>
        </p:blipFill>
        <p:spPr>
          <a:xfrm>
            <a:off x="9333000" y="2309040"/>
            <a:ext cx="1617840" cy="207324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3"/>
          <a:srcRect l="28606" t="9105" r="16800" b="19692"/>
          <a:stretch/>
        </p:blipFill>
        <p:spPr>
          <a:xfrm>
            <a:off x="7225560" y="4001400"/>
            <a:ext cx="2390400" cy="207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Backward Computation – Backpropagation 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do we compute the gradient of the loss function?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Manual derivation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Relatively doable when the DAG is small and simple.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When the DAG is larger and complicated, too much hassle.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Automatic differentiation (autograd)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Use the chain rule of derivatives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DAG is nothing but a composition of (mostly) differentiable functions.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Automatically apply the chain rule of derivatives.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49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384BB43-EAE3-47B6-A6DC-8903F27CBA6F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450" name="Picture 4" descr=""/>
          <p:cNvPicPr/>
          <p:nvPr/>
        </p:nvPicPr>
        <p:blipFill>
          <a:blip r:embed="rId1"/>
          <a:stretch/>
        </p:blipFill>
        <p:spPr>
          <a:xfrm>
            <a:off x="1998720" y="4469400"/>
            <a:ext cx="2400120" cy="74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Backward Computation – Backpropagation 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Automatic differentiation (autograd)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Implement the Jacobian-vector product of each OP node: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Can be implemented efficiently without explicitly computing the Jacobian.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The same implementation can be reused every time the OP node is called.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5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E5CD2F7-F13B-4DDA-8B5D-EFE215CA74FF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454" name="Picture 8" descr=""/>
          <p:cNvPicPr/>
          <p:nvPr/>
        </p:nvPicPr>
        <p:blipFill>
          <a:blip r:embed="rId1"/>
          <a:stretch/>
        </p:blipFill>
        <p:spPr>
          <a:xfrm>
            <a:off x="1737000" y="2833920"/>
            <a:ext cx="5752800" cy="1536480"/>
          </a:xfrm>
          <a:prstGeom prst="rect">
            <a:avLst/>
          </a:prstGeom>
          <a:ln>
            <a:noFill/>
          </a:ln>
        </p:spPr>
      </p:pic>
      <p:sp>
        <p:nvSpPr>
          <p:cNvPr id="455" name="CustomShape 4"/>
          <p:cNvSpPr/>
          <p:nvPr/>
        </p:nvSpPr>
        <p:spPr>
          <a:xfrm>
            <a:off x="3259440" y="2737440"/>
            <a:ext cx="2958120" cy="1747440"/>
          </a:xfrm>
          <a:prstGeom prst="roundRect">
            <a:avLst>
              <a:gd name="adj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Backward Computation – Backpropagation 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Automatic differentiation (autograd)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 startAt="2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Reverse-sweep the DAG starting from the loss function node.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Iteratively multiplies the Jacobian of each OP node until the leaf nodes of the parameters.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As expensive as forward computation with a constant overhead: O(N), where N: # of nodes.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5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A7A87D8-873E-4120-9195-B5F8347066D6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3110400" y="4389480"/>
            <a:ext cx="590040" cy="59004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4430520" y="4412520"/>
            <a:ext cx="828360" cy="56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6099480" y="4434120"/>
            <a:ext cx="596160" cy="56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3700800" y="4684680"/>
            <a:ext cx="72936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4278240" y="5480640"/>
            <a:ext cx="590040" cy="59004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 flipV="1">
            <a:off x="4573440" y="4979160"/>
            <a:ext cx="270720" cy="50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258880" y="4696200"/>
            <a:ext cx="840240" cy="2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6" name="Picture 15" descr=""/>
          <p:cNvPicPr/>
          <p:nvPr/>
        </p:nvPicPr>
        <p:blipFill>
          <a:blip r:embed="rId1"/>
          <a:stretch/>
        </p:blipFill>
        <p:spPr>
          <a:xfrm>
            <a:off x="3274200" y="4565160"/>
            <a:ext cx="262080" cy="238320"/>
          </a:xfrm>
          <a:prstGeom prst="rect">
            <a:avLst/>
          </a:prstGeom>
          <a:ln>
            <a:noFill/>
          </a:ln>
        </p:spPr>
      </p:pic>
      <p:pic>
        <p:nvPicPr>
          <p:cNvPr id="467" name="Picture 16" descr=""/>
          <p:cNvPicPr/>
          <p:nvPr/>
        </p:nvPicPr>
        <p:blipFill>
          <a:blip r:embed="rId2"/>
          <a:stretch/>
        </p:blipFill>
        <p:spPr>
          <a:xfrm>
            <a:off x="4430520" y="5675760"/>
            <a:ext cx="333720" cy="238320"/>
          </a:xfrm>
          <a:prstGeom prst="rect">
            <a:avLst/>
          </a:prstGeom>
          <a:ln>
            <a:noFill/>
          </a:ln>
        </p:spPr>
      </p:pic>
      <p:pic>
        <p:nvPicPr>
          <p:cNvPr id="468" name="Picture 17" descr=""/>
          <p:cNvPicPr/>
          <p:nvPr/>
        </p:nvPicPr>
        <p:blipFill>
          <a:blip r:embed="rId3"/>
          <a:stretch/>
        </p:blipFill>
        <p:spPr>
          <a:xfrm>
            <a:off x="4462560" y="4434120"/>
            <a:ext cx="763560" cy="501120"/>
          </a:xfrm>
          <a:prstGeom prst="rect">
            <a:avLst/>
          </a:prstGeom>
          <a:ln>
            <a:noFill/>
          </a:ln>
        </p:spPr>
      </p:pic>
      <p:pic>
        <p:nvPicPr>
          <p:cNvPr id="469" name="Picture 18" descr=""/>
          <p:cNvPicPr/>
          <p:nvPr/>
        </p:nvPicPr>
        <p:blipFill>
          <a:blip r:embed="rId4"/>
          <a:stretch/>
        </p:blipFill>
        <p:spPr>
          <a:xfrm>
            <a:off x="8023320" y="4456080"/>
            <a:ext cx="739800" cy="501120"/>
          </a:xfrm>
          <a:prstGeom prst="rect">
            <a:avLst/>
          </a:prstGeom>
          <a:ln>
            <a:noFill/>
          </a:ln>
        </p:spPr>
      </p:pic>
      <p:sp>
        <p:nvSpPr>
          <p:cNvPr id="470" name="CustomShape 11"/>
          <p:cNvSpPr/>
          <p:nvPr/>
        </p:nvSpPr>
        <p:spPr>
          <a:xfrm>
            <a:off x="7908840" y="4434120"/>
            <a:ext cx="968400" cy="56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2"/>
          <p:cNvSpPr/>
          <p:nvPr/>
        </p:nvSpPr>
        <p:spPr>
          <a:xfrm>
            <a:off x="6696000" y="4717440"/>
            <a:ext cx="121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2" name="Picture 21" descr=""/>
          <p:cNvPicPr/>
          <p:nvPr/>
        </p:nvPicPr>
        <p:blipFill>
          <a:blip r:embed="rId5"/>
          <a:stretch/>
        </p:blipFill>
        <p:spPr>
          <a:xfrm>
            <a:off x="6227640" y="4527720"/>
            <a:ext cx="333720" cy="357840"/>
          </a:xfrm>
          <a:prstGeom prst="rect">
            <a:avLst/>
          </a:prstGeom>
          <a:ln>
            <a:noFill/>
          </a:ln>
        </p:spPr>
      </p:pic>
      <p:sp>
        <p:nvSpPr>
          <p:cNvPr id="473" name="CustomShape 13"/>
          <p:cNvSpPr/>
          <p:nvPr/>
        </p:nvSpPr>
        <p:spPr>
          <a:xfrm>
            <a:off x="5866200" y="5480640"/>
            <a:ext cx="590040" cy="59004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 flipV="1">
            <a:off x="6161400" y="5000400"/>
            <a:ext cx="235800" cy="47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5" name="Picture 24" descr=""/>
          <p:cNvPicPr/>
          <p:nvPr/>
        </p:nvPicPr>
        <p:blipFill>
          <a:blip r:embed="rId6"/>
          <a:stretch/>
        </p:blipFill>
        <p:spPr>
          <a:xfrm>
            <a:off x="6064560" y="5596200"/>
            <a:ext cx="214560" cy="357840"/>
          </a:xfrm>
          <a:prstGeom prst="rect">
            <a:avLst/>
          </a:prstGeom>
          <a:ln>
            <a:noFill/>
          </a:ln>
        </p:spPr>
      </p:pic>
      <p:sp>
        <p:nvSpPr>
          <p:cNvPr id="476" name="CustomShape 15"/>
          <p:cNvSpPr/>
          <p:nvPr/>
        </p:nvSpPr>
        <p:spPr>
          <a:xfrm>
            <a:off x="3110400" y="3494520"/>
            <a:ext cx="590040" cy="59004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7" name="Picture 26" descr=""/>
          <p:cNvPicPr/>
          <p:nvPr/>
        </p:nvPicPr>
        <p:blipFill>
          <a:blip r:embed="rId7"/>
          <a:stretch/>
        </p:blipFill>
        <p:spPr>
          <a:xfrm>
            <a:off x="3321720" y="3666960"/>
            <a:ext cx="167400" cy="234360"/>
          </a:xfrm>
          <a:prstGeom prst="rect">
            <a:avLst/>
          </a:prstGeom>
          <a:ln>
            <a:noFill/>
          </a:ln>
        </p:spPr>
      </p:pic>
      <p:sp>
        <p:nvSpPr>
          <p:cNvPr id="478" name="CustomShape 16"/>
          <p:cNvSpPr/>
          <p:nvPr/>
        </p:nvSpPr>
        <p:spPr>
          <a:xfrm>
            <a:off x="7705080" y="3580920"/>
            <a:ext cx="1376280" cy="4172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NLLLoss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9" name="CustomShape 17"/>
          <p:cNvSpPr/>
          <p:nvPr/>
        </p:nvSpPr>
        <p:spPr>
          <a:xfrm flipH="1" flipV="1">
            <a:off x="8392680" y="3998520"/>
            <a:ext cx="360" cy="43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18"/>
          <p:cNvSpPr/>
          <p:nvPr/>
        </p:nvSpPr>
        <p:spPr>
          <a:xfrm>
            <a:off x="3700800" y="3789720"/>
            <a:ext cx="400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19"/>
          <p:cNvSpPr/>
          <p:nvPr/>
        </p:nvSpPr>
        <p:spPr>
          <a:xfrm>
            <a:off x="8277840" y="3998520"/>
            <a:ext cx="36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0"/>
          <p:cNvSpPr/>
          <p:nvPr/>
        </p:nvSpPr>
        <p:spPr>
          <a:xfrm flipH="1">
            <a:off x="6695280" y="4621320"/>
            <a:ext cx="121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1"/>
          <p:cNvSpPr/>
          <p:nvPr/>
        </p:nvSpPr>
        <p:spPr>
          <a:xfrm flipH="1" flipV="1">
            <a:off x="5258880" y="4609440"/>
            <a:ext cx="840240" cy="2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2"/>
          <p:cNvSpPr/>
          <p:nvPr/>
        </p:nvSpPr>
        <p:spPr>
          <a:xfrm>
            <a:off x="4745520" y="4896720"/>
            <a:ext cx="182520" cy="18252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23"/>
          <p:cNvSpPr/>
          <p:nvPr/>
        </p:nvSpPr>
        <p:spPr>
          <a:xfrm>
            <a:off x="6303600" y="4916160"/>
            <a:ext cx="182520" cy="18252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24"/>
          <p:cNvSpPr/>
          <p:nvPr/>
        </p:nvSpPr>
        <p:spPr>
          <a:xfrm>
            <a:off x="6013800" y="4510080"/>
            <a:ext cx="182520" cy="18252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25"/>
          <p:cNvSpPr/>
          <p:nvPr/>
        </p:nvSpPr>
        <p:spPr>
          <a:xfrm>
            <a:off x="7817400" y="4518000"/>
            <a:ext cx="182520" cy="18252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26"/>
          <p:cNvSpPr/>
          <p:nvPr/>
        </p:nvSpPr>
        <p:spPr>
          <a:xfrm>
            <a:off x="8186400" y="3872520"/>
            <a:ext cx="182520" cy="18252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Backward Computation – Backpropagation 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Practical Implications – Automatic differentiation (autograd)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Unless a complete new OP is introduced, no need to manually derive the gradient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Nice de-coupling of specification (front-end) and implementation (back-end)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3716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[Front-end] Design a neural network by creating a DAG.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2" marL="13716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[Back-end] The DAG is “compiled” into an efficient code for a target compute device.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9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B904C33-14BA-4BFE-9BC9-E8A70ED8782F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grpSp>
        <p:nvGrpSpPr>
          <p:cNvPr id="492" name="Group 4"/>
          <p:cNvGrpSpPr/>
          <p:nvPr/>
        </p:nvGrpSpPr>
        <p:grpSpPr>
          <a:xfrm>
            <a:off x="2125800" y="3966480"/>
            <a:ext cx="2581560" cy="2548080"/>
            <a:chOff x="2125800" y="3966480"/>
            <a:chExt cx="2581560" cy="2548080"/>
          </a:xfrm>
        </p:grpSpPr>
        <p:sp>
          <p:nvSpPr>
            <p:cNvPr id="493" name="CustomShape 5"/>
            <p:cNvSpPr/>
            <p:nvPr/>
          </p:nvSpPr>
          <p:spPr>
            <a:xfrm rot="18525600">
              <a:off x="2437920" y="6170400"/>
              <a:ext cx="214200" cy="21420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4" name="CustomShape 6"/>
            <p:cNvSpPr/>
            <p:nvPr/>
          </p:nvSpPr>
          <p:spPr>
            <a:xfrm rot="18525600">
              <a:off x="2169000" y="5954040"/>
              <a:ext cx="214200" cy="21420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5" name="CustomShape 7"/>
            <p:cNvSpPr/>
            <p:nvPr/>
          </p:nvSpPr>
          <p:spPr>
            <a:xfrm rot="18525600">
              <a:off x="2807640" y="5713560"/>
              <a:ext cx="205200" cy="20556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6" name="CustomShape 8"/>
            <p:cNvSpPr/>
            <p:nvPr/>
          </p:nvSpPr>
          <p:spPr>
            <a:xfrm rot="18525600">
              <a:off x="2724840" y="5252760"/>
              <a:ext cx="205200" cy="20556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7" name="CustomShape 9"/>
            <p:cNvSpPr/>
            <p:nvPr/>
          </p:nvSpPr>
          <p:spPr>
            <a:xfrm rot="18525600">
              <a:off x="3367080" y="5505120"/>
              <a:ext cx="205200" cy="20556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8" name="CustomShape 10"/>
            <p:cNvSpPr/>
            <p:nvPr/>
          </p:nvSpPr>
          <p:spPr>
            <a:xfrm rot="18525600">
              <a:off x="3328200" y="4901040"/>
              <a:ext cx="205200" cy="20556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9" name="CustomShape 11"/>
            <p:cNvSpPr/>
            <p:nvPr/>
          </p:nvSpPr>
          <p:spPr>
            <a:xfrm rot="18525600">
              <a:off x="4108680" y="4007880"/>
              <a:ext cx="205200" cy="20556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0" name="CustomShape 12"/>
            <p:cNvSpPr/>
            <p:nvPr/>
          </p:nvSpPr>
          <p:spPr>
            <a:xfrm rot="18525600">
              <a:off x="4449600" y="4412880"/>
              <a:ext cx="214200" cy="21420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13"/>
            <p:cNvSpPr/>
            <p:nvPr/>
          </p:nvSpPr>
          <p:spPr>
            <a:xfrm rot="18525600">
              <a:off x="3628440" y="4306320"/>
              <a:ext cx="205200" cy="20556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14"/>
            <p:cNvSpPr/>
            <p:nvPr/>
          </p:nvSpPr>
          <p:spPr>
            <a:xfrm flipV="1" rot="18525600">
              <a:off x="2210760" y="5699520"/>
              <a:ext cx="685080" cy="1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15"/>
            <p:cNvSpPr/>
            <p:nvPr/>
          </p:nvSpPr>
          <p:spPr>
            <a:xfrm rot="18525600">
              <a:off x="2405520" y="5766840"/>
              <a:ext cx="377640" cy="34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16"/>
            <p:cNvSpPr/>
            <p:nvPr/>
          </p:nvSpPr>
          <p:spPr>
            <a:xfrm rot="18525600">
              <a:off x="2887920" y="6256440"/>
              <a:ext cx="214200" cy="21420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17"/>
            <p:cNvSpPr/>
            <p:nvPr/>
          </p:nvSpPr>
          <p:spPr>
            <a:xfrm rot="18525600">
              <a:off x="2922480" y="4815360"/>
              <a:ext cx="214200" cy="21420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18"/>
            <p:cNvSpPr/>
            <p:nvPr/>
          </p:nvSpPr>
          <p:spPr>
            <a:xfrm rot="18525600">
              <a:off x="3766680" y="4819320"/>
              <a:ext cx="214200" cy="21420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19"/>
            <p:cNvSpPr/>
            <p:nvPr/>
          </p:nvSpPr>
          <p:spPr>
            <a:xfrm flipV="1" rot="18525600">
              <a:off x="2540520" y="6041880"/>
              <a:ext cx="377640" cy="3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8" name="CustomShape 20"/>
            <p:cNvSpPr/>
            <p:nvPr/>
          </p:nvSpPr>
          <p:spPr>
            <a:xfrm flipV="1" rot="18525600">
              <a:off x="2743200" y="5945400"/>
              <a:ext cx="270360" cy="301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9" name="CustomShape 21"/>
            <p:cNvSpPr/>
            <p:nvPr/>
          </p:nvSpPr>
          <p:spPr>
            <a:xfrm rot="18525600">
              <a:off x="2905560" y="5054760"/>
              <a:ext cx="446400" cy="249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0" name="CustomShape 22"/>
            <p:cNvSpPr/>
            <p:nvPr/>
          </p:nvSpPr>
          <p:spPr>
            <a:xfrm rot="18525600">
              <a:off x="3187440" y="4833000"/>
              <a:ext cx="111600" cy="184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23"/>
            <p:cNvSpPr/>
            <p:nvPr/>
          </p:nvSpPr>
          <p:spPr>
            <a:xfrm rot="18525600">
              <a:off x="3036240" y="5559480"/>
              <a:ext cx="307080" cy="305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24"/>
            <p:cNvSpPr/>
            <p:nvPr/>
          </p:nvSpPr>
          <p:spPr>
            <a:xfrm flipV="1" rot="18525600">
              <a:off x="3330000" y="5101200"/>
              <a:ext cx="240840" cy="408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25"/>
            <p:cNvSpPr/>
            <p:nvPr/>
          </p:nvSpPr>
          <p:spPr>
            <a:xfrm flipV="1" rot="18525600">
              <a:off x="3358080" y="4637160"/>
              <a:ext cx="446040" cy="13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26"/>
            <p:cNvSpPr/>
            <p:nvPr/>
          </p:nvSpPr>
          <p:spPr>
            <a:xfrm flipV="1" rot="18525600">
              <a:off x="3718080" y="4517640"/>
              <a:ext cx="237960" cy="25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27"/>
            <p:cNvSpPr/>
            <p:nvPr/>
          </p:nvSpPr>
          <p:spPr>
            <a:xfrm rot="18525600">
              <a:off x="3807360" y="4166280"/>
              <a:ext cx="327240" cy="18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28"/>
            <p:cNvSpPr/>
            <p:nvPr/>
          </p:nvSpPr>
          <p:spPr>
            <a:xfrm flipV="1" rot="18525600">
              <a:off x="4331160" y="4155480"/>
              <a:ext cx="102240" cy="31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17" name="CustomShape 29"/>
          <p:cNvSpPr/>
          <p:nvPr/>
        </p:nvSpPr>
        <p:spPr>
          <a:xfrm>
            <a:off x="6181920" y="4223880"/>
            <a:ext cx="885240" cy="444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GPU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CustomShape 30"/>
          <p:cNvSpPr/>
          <p:nvPr/>
        </p:nvSpPr>
        <p:spPr>
          <a:xfrm>
            <a:off x="6193800" y="4907160"/>
            <a:ext cx="885240" cy="444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CPU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CustomShape 31"/>
          <p:cNvSpPr/>
          <p:nvPr/>
        </p:nvSpPr>
        <p:spPr>
          <a:xfrm>
            <a:off x="6206040" y="5599800"/>
            <a:ext cx="885240" cy="444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CPU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CustomShape 32"/>
          <p:cNvSpPr/>
          <p:nvPr/>
        </p:nvSpPr>
        <p:spPr>
          <a:xfrm>
            <a:off x="7315560" y="5591880"/>
            <a:ext cx="885240" cy="444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CPU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CustomShape 33"/>
          <p:cNvSpPr/>
          <p:nvPr/>
        </p:nvSpPr>
        <p:spPr>
          <a:xfrm>
            <a:off x="8424720" y="5583600"/>
            <a:ext cx="885240" cy="444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CPU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2" name="CustomShape 34"/>
          <p:cNvSpPr/>
          <p:nvPr/>
        </p:nvSpPr>
        <p:spPr>
          <a:xfrm>
            <a:off x="6127920" y="5473080"/>
            <a:ext cx="3256200" cy="6631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5"/>
          <p:cNvSpPr/>
          <p:nvPr/>
        </p:nvSpPr>
        <p:spPr>
          <a:xfrm>
            <a:off x="7315560" y="4230360"/>
            <a:ext cx="885240" cy="444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GPU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4" name="CustomShape 36"/>
          <p:cNvSpPr/>
          <p:nvPr/>
        </p:nvSpPr>
        <p:spPr>
          <a:xfrm>
            <a:off x="6127920" y="4122720"/>
            <a:ext cx="2178360" cy="6631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7"/>
          <p:cNvSpPr/>
          <p:nvPr/>
        </p:nvSpPr>
        <p:spPr>
          <a:xfrm flipV="1">
            <a:off x="3936960" y="4453920"/>
            <a:ext cx="2190600" cy="897480"/>
          </a:xfrm>
          <a:prstGeom prst="curvedConnector3">
            <a:avLst>
              <a:gd name="adj1" fmla="val 50000"/>
            </a:avLst>
          </a:prstGeom>
          <a:noFill/>
          <a:ln w="633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38"/>
          <p:cNvSpPr/>
          <p:nvPr/>
        </p:nvSpPr>
        <p:spPr>
          <a:xfrm>
            <a:off x="3795120" y="5528160"/>
            <a:ext cx="2332440" cy="276480"/>
          </a:xfrm>
          <a:prstGeom prst="curvedConnector3">
            <a:avLst>
              <a:gd name="adj1" fmla="val 50000"/>
            </a:avLst>
          </a:prstGeom>
          <a:noFill/>
          <a:ln w="633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39"/>
          <p:cNvSpPr/>
          <p:nvPr/>
        </p:nvSpPr>
        <p:spPr>
          <a:xfrm flipV="1">
            <a:off x="3845880" y="5129640"/>
            <a:ext cx="2347920" cy="333360"/>
          </a:xfrm>
          <a:prstGeom prst="curvedConnector3">
            <a:avLst>
              <a:gd name="adj1" fmla="val 50000"/>
            </a:avLst>
          </a:prstGeom>
          <a:noFill/>
          <a:ln w="633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40"/>
          <p:cNvSpPr/>
          <p:nvPr/>
        </p:nvSpPr>
        <p:spPr>
          <a:xfrm>
            <a:off x="6329160" y="6277680"/>
            <a:ext cx="2520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Garamond"/>
              </a:rPr>
              <a:t>Compute Backend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CustomShape 41"/>
          <p:cNvSpPr/>
          <p:nvPr/>
        </p:nvSpPr>
        <p:spPr>
          <a:xfrm>
            <a:off x="2509560" y="6533640"/>
            <a:ext cx="74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Garamond"/>
              </a:rPr>
              <a:t>DAG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CustomShape 42"/>
          <p:cNvSpPr/>
          <p:nvPr/>
        </p:nvSpPr>
        <p:spPr>
          <a:xfrm rot="620400">
            <a:off x="3918600" y="5692680"/>
            <a:ext cx="1747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latin typeface="Garamond"/>
              </a:rPr>
              <a:t>Compilation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Gradient-based Optimization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3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Backpropagation gives us the gradient of the loss function w.r.t.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Readily used by off-the-shelf gradient-based optimizers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Gradient descent, L-BFGS, Conjugate gradient, …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Though, most are not applicable in a realistic neural network with 10s or 100s of millions of parameters.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Stochastic gradient descent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Approximate the full loss function (the sum of per-examples losses) using only a small random subset of training examples: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3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FC68609-A4E4-4C25-B46A-431A855D08EE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534" name="Picture 4" descr=""/>
          <p:cNvPicPr/>
          <p:nvPr/>
        </p:nvPicPr>
        <p:blipFill>
          <a:blip r:embed="rId1"/>
          <a:stretch/>
        </p:blipFill>
        <p:spPr>
          <a:xfrm>
            <a:off x="10026720" y="1943280"/>
            <a:ext cx="139320" cy="228240"/>
          </a:xfrm>
          <a:prstGeom prst="rect">
            <a:avLst/>
          </a:prstGeom>
          <a:ln>
            <a:noFill/>
          </a:ln>
        </p:spPr>
      </p:pic>
      <p:pic>
        <p:nvPicPr>
          <p:cNvPr id="535" name="Picture 6" descr=""/>
          <p:cNvPicPr/>
          <p:nvPr/>
        </p:nvPicPr>
        <p:blipFill>
          <a:blip r:embed="rId2"/>
          <a:stretch/>
        </p:blipFill>
        <p:spPr>
          <a:xfrm>
            <a:off x="4051440" y="5128560"/>
            <a:ext cx="4088880" cy="96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Stochastic Gradient Descent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Stochastic gradient descent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Approximate the full loss function (the sum of per-examples losses) using only a small random subset of training examples: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Unbiased estimate of the full gradient.*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Learning rate must be annealed appropriately.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Extremely efficient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de facto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standard practice.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3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0890078-9973-4806-99B5-48C5A9EF3418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539" name="Picture 6" descr=""/>
          <p:cNvPicPr/>
          <p:nvPr/>
        </p:nvPicPr>
        <p:blipFill>
          <a:blip r:embed="rId1"/>
          <a:stretch/>
        </p:blipFill>
        <p:spPr>
          <a:xfrm>
            <a:off x="4051440" y="3036240"/>
            <a:ext cx="4088880" cy="964800"/>
          </a:xfrm>
          <a:prstGeom prst="rect">
            <a:avLst/>
          </a:prstGeom>
          <a:ln>
            <a:noFill/>
          </a:ln>
        </p:spPr>
      </p:pic>
      <p:sp>
        <p:nvSpPr>
          <p:cNvPr id="540" name="CustomShape 4"/>
          <p:cNvSpPr/>
          <p:nvPr/>
        </p:nvSpPr>
        <p:spPr>
          <a:xfrm>
            <a:off x="7964640" y="6512400"/>
            <a:ext cx="3265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* Under certain conditions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Stochastic Gradient Descent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Stochastic gradient descent in practice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Grab a random subset of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training examples*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Compute the minibatch gradient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Update the parameters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Repeat until the validation loss stops improving.⭑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4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F7975A7-1319-4922-91F7-E0528D722082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544" name="Picture 6" descr=""/>
          <p:cNvPicPr/>
          <p:nvPr/>
        </p:nvPicPr>
        <p:blipFill>
          <a:blip r:embed="rId1"/>
          <a:stretch/>
        </p:blipFill>
        <p:spPr>
          <a:xfrm>
            <a:off x="1858320" y="3518640"/>
            <a:ext cx="4088880" cy="964800"/>
          </a:xfrm>
          <a:prstGeom prst="rect">
            <a:avLst/>
          </a:prstGeom>
          <a:ln>
            <a:noFill/>
          </a:ln>
        </p:spPr>
      </p:pic>
      <p:sp>
        <p:nvSpPr>
          <p:cNvPr id="545" name="CustomShape 4"/>
          <p:cNvSpPr/>
          <p:nvPr/>
        </p:nvSpPr>
        <p:spPr>
          <a:xfrm>
            <a:off x="2836800" y="6215760"/>
            <a:ext cx="93549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* In practice, sample without replacement until the training set is exhausted (one epoch).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⭑ </a:t>
            </a: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This is called early-stopping which prevents the neural network from overfitting to training examples.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6" name="Picture 4" descr=""/>
          <p:cNvPicPr/>
          <p:nvPr/>
        </p:nvPicPr>
        <p:blipFill>
          <a:blip r:embed="rId2"/>
          <a:stretch/>
        </p:blipFill>
        <p:spPr>
          <a:xfrm>
            <a:off x="1858320" y="2695680"/>
            <a:ext cx="4152600" cy="342720"/>
          </a:xfrm>
          <a:prstGeom prst="rect">
            <a:avLst/>
          </a:prstGeom>
          <a:ln>
            <a:noFill/>
          </a:ln>
        </p:spPr>
      </p:pic>
      <p:pic>
        <p:nvPicPr>
          <p:cNvPr id="547" name="Picture 5" descr=""/>
          <p:cNvPicPr/>
          <p:nvPr/>
        </p:nvPicPr>
        <p:blipFill>
          <a:blip r:embed="rId3"/>
          <a:stretch/>
        </p:blipFill>
        <p:spPr>
          <a:xfrm>
            <a:off x="1858320" y="5024520"/>
            <a:ext cx="2704680" cy="34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Stochastic Gradient Descent – Early Stopping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Stochastic gradient descent in practice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Grab a random subset of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training examples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Compute the minibatch gradient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Update the parameters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Repeat until the validation loss stops improving.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An efficient way to prevent overfitting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Overfitting: the training loss is low, but the validation loss is not.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most serious problem in statistical machine learning.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Early-stop based on the validation loss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50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FE7229E-3ABA-404A-9353-0A2BC4E85F91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Stochastic Gradient Descent – Early Stopping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An efficient way to prevent overfitting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Overfitting: the training loss is low, but the validation loss is not.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most serious problem in statistical machine learning.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Early-stop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based on the validation loss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5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FDDA192-292D-4D06-A1CA-1B01B33EA654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54" name="CustomShape 4"/>
          <p:cNvSpPr/>
          <p:nvPr/>
        </p:nvSpPr>
        <p:spPr>
          <a:xfrm rot="21203400">
            <a:off x="2521800" y="3512160"/>
            <a:ext cx="8052480" cy="299232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5"/>
          <p:cNvSpPr/>
          <p:nvPr/>
        </p:nvSpPr>
        <p:spPr>
          <a:xfrm>
            <a:off x="1765080" y="4001400"/>
            <a:ext cx="205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latin typeface="Garamond"/>
              </a:rPr>
              <a:t>Hypothesis set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6" name="Picture 6" descr=""/>
          <p:cNvPicPr/>
          <p:nvPr/>
        </p:nvPicPr>
        <p:blipFill>
          <a:blip r:embed="rId1"/>
          <a:stretch/>
        </p:blipFill>
        <p:spPr>
          <a:xfrm>
            <a:off x="3616200" y="5603400"/>
            <a:ext cx="253800" cy="291600"/>
          </a:xfrm>
          <a:prstGeom prst="rect">
            <a:avLst/>
          </a:prstGeom>
          <a:ln>
            <a:noFill/>
          </a:ln>
        </p:spPr>
      </p:pic>
      <p:pic>
        <p:nvPicPr>
          <p:cNvPr id="557" name="Picture 7" descr=""/>
          <p:cNvPicPr/>
          <p:nvPr/>
        </p:nvPicPr>
        <p:blipFill>
          <a:blip r:embed="rId2"/>
          <a:stretch/>
        </p:blipFill>
        <p:spPr>
          <a:xfrm>
            <a:off x="6981840" y="3849840"/>
            <a:ext cx="2653920" cy="520200"/>
          </a:xfrm>
          <a:prstGeom prst="rect">
            <a:avLst/>
          </a:prstGeom>
          <a:ln>
            <a:noFill/>
          </a:ln>
        </p:spPr>
      </p:pic>
      <p:pic>
        <p:nvPicPr>
          <p:cNvPr id="558" name="Picture 8" descr=""/>
          <p:cNvPicPr/>
          <p:nvPr/>
        </p:nvPicPr>
        <p:blipFill>
          <a:blip r:embed="rId3"/>
          <a:stretch/>
        </p:blipFill>
        <p:spPr>
          <a:xfrm>
            <a:off x="6449040" y="5292000"/>
            <a:ext cx="3111120" cy="456840"/>
          </a:xfrm>
          <a:prstGeom prst="rect">
            <a:avLst/>
          </a:prstGeom>
          <a:ln>
            <a:noFill/>
          </a:ln>
        </p:spPr>
      </p:pic>
      <p:sp>
        <p:nvSpPr>
          <p:cNvPr id="559" name="CustomShape 6"/>
          <p:cNvSpPr/>
          <p:nvPr/>
        </p:nvSpPr>
        <p:spPr>
          <a:xfrm>
            <a:off x="6802920" y="4001400"/>
            <a:ext cx="109440" cy="10872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7"/>
          <p:cNvSpPr/>
          <p:nvPr/>
        </p:nvSpPr>
        <p:spPr>
          <a:xfrm>
            <a:off x="3845520" y="5462640"/>
            <a:ext cx="109440" cy="10872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8"/>
          <p:cNvSpPr/>
          <p:nvPr/>
        </p:nvSpPr>
        <p:spPr>
          <a:xfrm>
            <a:off x="6253920" y="5353560"/>
            <a:ext cx="109440" cy="10872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9"/>
          <p:cNvSpPr/>
          <p:nvPr/>
        </p:nvSpPr>
        <p:spPr>
          <a:xfrm>
            <a:off x="3941280" y="4134240"/>
            <a:ext cx="2885400" cy="1585080"/>
          </a:xfrm>
          <a:custGeom>
            <a:avLst/>
            <a:gdLst/>
            <a:ahLst/>
            <a:rect l="l" t="t" r="r" b="b"/>
            <a:pathLst>
              <a:path w="1173010" h="3948916">
                <a:moveTo>
                  <a:pt x="0" y="3349183"/>
                </a:moveTo>
                <a:cubicBezTo>
                  <a:pt x="17488" y="3346685"/>
                  <a:pt x="82476" y="4039197"/>
                  <a:pt x="107307" y="3939007"/>
                </a:cubicBezTo>
                <a:cubicBezTo>
                  <a:pt x="132138" y="3838817"/>
                  <a:pt x="135409" y="3072864"/>
                  <a:pt x="148987" y="2748043"/>
                </a:cubicBezTo>
                <a:cubicBezTo>
                  <a:pt x="162565" y="2423222"/>
                  <a:pt x="138597" y="2041128"/>
                  <a:pt x="188778" y="1990078"/>
                </a:cubicBezTo>
                <a:cubicBezTo>
                  <a:pt x="238959" y="1939028"/>
                  <a:pt x="379416" y="2479714"/>
                  <a:pt x="450071" y="2441745"/>
                </a:cubicBezTo>
                <a:cubicBezTo>
                  <a:pt x="520726" y="2403776"/>
                  <a:pt x="569942" y="1778456"/>
                  <a:pt x="612708" y="1762265"/>
                </a:cubicBezTo>
                <a:cubicBezTo>
                  <a:pt x="655475" y="1746074"/>
                  <a:pt x="656601" y="2225152"/>
                  <a:pt x="706670" y="2344597"/>
                </a:cubicBezTo>
                <a:cubicBezTo>
                  <a:pt x="756739" y="2464042"/>
                  <a:pt x="844497" y="2600902"/>
                  <a:pt x="913121" y="2478935"/>
                </a:cubicBezTo>
                <a:cubicBezTo>
                  <a:pt x="981745" y="2356968"/>
                  <a:pt x="1075098" y="2025948"/>
                  <a:pt x="1118413" y="1612792"/>
                </a:cubicBezTo>
                <a:cubicBezTo>
                  <a:pt x="1161728" y="1199636"/>
                  <a:pt x="901928" y="1078919"/>
                  <a:pt x="1173010" y="0"/>
                </a:cubicBezTo>
              </a:path>
            </a:pathLst>
          </a:custGeom>
          <a:noFill/>
          <a:ln w="22320">
            <a:custDash>
              <a:ds d="300000" sp="100000"/>
            </a:custDash>
            <a:tailEnd len="med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10"/>
          <p:cNvSpPr/>
          <p:nvPr/>
        </p:nvSpPr>
        <p:spPr>
          <a:xfrm>
            <a:off x="5906520" y="4967280"/>
            <a:ext cx="802800" cy="92772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CustomShape 11"/>
          <p:cNvSpPr/>
          <p:nvPr/>
        </p:nvSpPr>
        <p:spPr>
          <a:xfrm>
            <a:off x="6485040" y="3640680"/>
            <a:ext cx="802800" cy="92772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12"/>
          <p:cNvSpPr/>
          <p:nvPr/>
        </p:nvSpPr>
        <p:spPr>
          <a:xfrm>
            <a:off x="2633040" y="3413880"/>
            <a:ext cx="3532320" cy="168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Stochastic Gradient Descent 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                                  – Adaptive Learning Rate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6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4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Stochastic gradient descent in practice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Grab a random subset of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training examples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Compute the minibatch gradient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Update the per-parameter learning rate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Update the parameters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Repeat until the validation loss stops improving.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Adaptive learning rate: </a:t>
            </a: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Adam [Kingma&amp;Ba, 2015], Adadelta [Zeiler, 2015], and many more… 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Approximately re-scale parameters to improve the conditioning of the Hessian.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6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422C6B8-D76B-4BA5-B322-0C4251C6D2D5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569" name="Picture 4" descr=""/>
          <p:cNvPicPr/>
          <p:nvPr/>
        </p:nvPicPr>
        <p:blipFill>
          <a:blip r:embed="rId1"/>
          <a:stretch/>
        </p:blipFill>
        <p:spPr>
          <a:xfrm>
            <a:off x="7418880" y="2312640"/>
            <a:ext cx="4152600" cy="342720"/>
          </a:xfrm>
          <a:prstGeom prst="rect">
            <a:avLst/>
          </a:prstGeom>
          <a:ln>
            <a:noFill/>
          </a:ln>
        </p:spPr>
      </p:pic>
      <p:pic>
        <p:nvPicPr>
          <p:cNvPr id="570" name="Picture 8" descr=""/>
          <p:cNvPicPr/>
          <p:nvPr/>
        </p:nvPicPr>
        <p:blipFill>
          <a:blip r:embed="rId2"/>
          <a:stretch/>
        </p:blipFill>
        <p:spPr>
          <a:xfrm>
            <a:off x="6494040" y="3172680"/>
            <a:ext cx="266400" cy="215640"/>
          </a:xfrm>
          <a:prstGeom prst="rect">
            <a:avLst/>
          </a:prstGeom>
          <a:ln>
            <a:noFill/>
          </a:ln>
        </p:spPr>
      </p:pic>
      <p:pic>
        <p:nvPicPr>
          <p:cNvPr id="571" name="Picture 9" descr=""/>
          <p:cNvPicPr/>
          <p:nvPr/>
        </p:nvPicPr>
        <p:blipFill>
          <a:blip r:embed="rId3"/>
          <a:stretch/>
        </p:blipFill>
        <p:spPr>
          <a:xfrm>
            <a:off x="1947600" y="3818880"/>
            <a:ext cx="2018880" cy="69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Garamond"/>
              </a:rPr>
              <a:t>Recap: Supervised Machine Learning</a:t>
            </a:r>
            <a:endParaRPr b="0" lang="en-US" sz="5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8b8b8b"/>
                </a:solidFill>
                <a:latin typeface="Garamond"/>
              </a:rPr>
              <a:t>You all know already, but it’s important enough to warrant repetition.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Supervised Learning with Neural Networks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7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CAB77F3-21B8-4657-BE3F-53BCA7049968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74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do we decide/design a </a:t>
            </a: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hypothesis set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Design a network architecture as a directed acyclic graph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do we decide a </a:t>
            </a: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loss function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Frame the problem as a conditional distribution modelling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per-example loss function is a negative log-probability of a correct answer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do we </a:t>
            </a: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optimize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 the loss function?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Automatic backpropagation: no manual gradient derivation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Stochastic gradient descent with early stopping [and adaptive learning rate]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Shape 1"/>
          <p:cNvSpPr txBox="1"/>
          <p:nvPr/>
        </p:nvSpPr>
        <p:spPr>
          <a:xfrm>
            <a:off x="831960" y="1709640"/>
            <a:ext cx="11276640" cy="2852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Garamond"/>
              </a:rPr>
              <a:t>Language modeling as supervised learning</a:t>
            </a:r>
            <a:endParaRPr b="0" lang="en-US" sz="4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76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8b8b8b"/>
                </a:solidFill>
                <a:latin typeface="Garamond"/>
              </a:rPr>
              <a:t>On the boundary between unsupervised and supervised learning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Language Modelling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7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Input: a sentence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Output: the probability of the input sentence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 language model captures the distribution over all possible sentences.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It is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unsupervised learning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We will however turn the problem into a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sequence of supervised learning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79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60EF39B-0317-4ADE-9AA2-64454E4B63DA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580" name="Picture 5" descr=""/>
          <p:cNvPicPr/>
          <p:nvPr/>
        </p:nvPicPr>
        <p:blipFill>
          <a:blip r:embed="rId1"/>
          <a:stretch/>
        </p:blipFill>
        <p:spPr>
          <a:xfrm>
            <a:off x="1184400" y="3391200"/>
            <a:ext cx="3619080" cy="32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Autoregressive language modelling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Autoregressive sequence modelling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distribution over the next token is based on all the previous tokens.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This equality holds exactly due to the def. of conditional distribution.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Unsupervised learning becomes a set of supervised problems.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Each conditional is a neural network classifier.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Input is all the previous tokens (a partial sentence).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Output is the distribution over all possible next tokens (classes).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It is a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text classification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problem.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8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986B6C1-36C3-4D16-AA8C-7077CC94E88B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584" name="Picture 4" descr=""/>
          <p:cNvPicPr/>
          <p:nvPr/>
        </p:nvPicPr>
        <p:blipFill>
          <a:blip r:embed="rId1"/>
          <a:stretch/>
        </p:blipFill>
        <p:spPr>
          <a:xfrm>
            <a:off x="1626480" y="2685240"/>
            <a:ext cx="6044760" cy="32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Autoregressive language modelling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86" name="TextShape 2"/>
          <p:cNvSpPr txBox="1"/>
          <p:nvPr/>
        </p:nvSpPr>
        <p:spPr>
          <a:xfrm>
            <a:off x="838080" y="14666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Autoregressive sequence modelling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distribution over the next token is based on all the previous tokens.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Each conditional is a sentence classifier: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8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E46DCF2-0631-4975-9084-C5C5617B5288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588" name="Picture 4" descr=""/>
          <p:cNvPicPr/>
          <p:nvPr/>
        </p:nvPicPr>
        <p:blipFill>
          <a:blip r:embed="rId1"/>
          <a:stretch/>
        </p:blipFill>
        <p:spPr>
          <a:xfrm>
            <a:off x="1626480" y="2418840"/>
            <a:ext cx="6044760" cy="329760"/>
          </a:xfrm>
          <a:prstGeom prst="rect">
            <a:avLst/>
          </a:prstGeom>
          <a:ln>
            <a:noFill/>
          </a:ln>
        </p:spPr>
      </p:pic>
      <p:sp>
        <p:nvSpPr>
          <p:cNvPr id="589" name="CustomShape 4"/>
          <p:cNvSpPr/>
          <p:nvPr/>
        </p:nvSpPr>
        <p:spPr>
          <a:xfrm>
            <a:off x="2521080" y="335196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0" name="Picture 7" descr=""/>
          <p:cNvPicPr/>
          <p:nvPr/>
        </p:nvPicPr>
        <p:blipFill>
          <a:blip r:embed="rId2"/>
          <a:stretch/>
        </p:blipFill>
        <p:spPr>
          <a:xfrm>
            <a:off x="2604960" y="3474000"/>
            <a:ext cx="279000" cy="202680"/>
          </a:xfrm>
          <a:prstGeom prst="rect">
            <a:avLst/>
          </a:prstGeom>
          <a:ln>
            <a:noFill/>
          </a:ln>
        </p:spPr>
      </p:pic>
      <p:pic>
        <p:nvPicPr>
          <p:cNvPr id="591" name="Picture 8" descr=""/>
          <p:cNvPicPr/>
          <p:nvPr/>
        </p:nvPicPr>
        <p:blipFill>
          <a:blip r:embed="rId3"/>
          <a:stretch/>
        </p:blipFill>
        <p:spPr>
          <a:xfrm>
            <a:off x="2592000" y="4168800"/>
            <a:ext cx="291600" cy="202680"/>
          </a:xfrm>
          <a:prstGeom prst="rect">
            <a:avLst/>
          </a:prstGeom>
          <a:ln>
            <a:noFill/>
          </a:ln>
        </p:spPr>
      </p:pic>
      <p:pic>
        <p:nvPicPr>
          <p:cNvPr id="592" name="Picture 10" descr=""/>
          <p:cNvPicPr/>
          <p:nvPr/>
        </p:nvPicPr>
        <p:blipFill>
          <a:blip r:embed="rId4"/>
          <a:stretch/>
        </p:blipFill>
        <p:spPr>
          <a:xfrm>
            <a:off x="2710080" y="4725360"/>
            <a:ext cx="37800" cy="291600"/>
          </a:xfrm>
          <a:prstGeom prst="rect">
            <a:avLst/>
          </a:prstGeom>
          <a:ln>
            <a:noFill/>
          </a:ln>
        </p:spPr>
      </p:pic>
      <p:sp>
        <p:nvSpPr>
          <p:cNvPr id="593" name="CustomShape 5"/>
          <p:cNvSpPr/>
          <p:nvPr/>
        </p:nvSpPr>
        <p:spPr>
          <a:xfrm>
            <a:off x="2504880" y="404676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6"/>
          <p:cNvSpPr/>
          <p:nvPr/>
        </p:nvSpPr>
        <p:spPr>
          <a:xfrm>
            <a:off x="2493000" y="525420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7"/>
          <p:cNvSpPr/>
          <p:nvPr/>
        </p:nvSpPr>
        <p:spPr>
          <a:xfrm>
            <a:off x="3474000" y="3287520"/>
            <a:ext cx="936360" cy="576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Table Lookup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6" name="CustomShape 8"/>
          <p:cNvSpPr/>
          <p:nvPr/>
        </p:nvSpPr>
        <p:spPr>
          <a:xfrm>
            <a:off x="3463920" y="3981960"/>
            <a:ext cx="936360" cy="576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Table Lookup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7" name="CustomShape 9"/>
          <p:cNvSpPr/>
          <p:nvPr/>
        </p:nvSpPr>
        <p:spPr>
          <a:xfrm>
            <a:off x="3429000" y="5206680"/>
            <a:ext cx="936360" cy="576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Table Lookup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8" name="CustomShape 10"/>
          <p:cNvSpPr/>
          <p:nvPr/>
        </p:nvSpPr>
        <p:spPr>
          <a:xfrm>
            <a:off x="3017160" y="6175080"/>
            <a:ext cx="446760" cy="4467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9" name="Picture 17" descr=""/>
          <p:cNvPicPr/>
          <p:nvPr/>
        </p:nvPicPr>
        <p:blipFill>
          <a:blip r:embed="rId5"/>
          <a:stretch/>
        </p:blipFill>
        <p:spPr>
          <a:xfrm>
            <a:off x="3075480" y="6276240"/>
            <a:ext cx="329760" cy="240840"/>
          </a:xfrm>
          <a:prstGeom prst="rect">
            <a:avLst/>
          </a:prstGeom>
          <a:ln>
            <a:noFill/>
          </a:ln>
        </p:spPr>
      </p:pic>
      <p:sp>
        <p:nvSpPr>
          <p:cNvPr id="600" name="CustomShape 11"/>
          <p:cNvSpPr/>
          <p:nvPr/>
        </p:nvSpPr>
        <p:spPr>
          <a:xfrm flipV="1">
            <a:off x="2968200" y="3574800"/>
            <a:ext cx="50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12"/>
          <p:cNvSpPr/>
          <p:nvPr/>
        </p:nvSpPr>
        <p:spPr>
          <a:xfrm flipV="1">
            <a:off x="2952000" y="4269600"/>
            <a:ext cx="511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13"/>
          <p:cNvSpPr/>
          <p:nvPr/>
        </p:nvSpPr>
        <p:spPr>
          <a:xfrm>
            <a:off x="2940120" y="5477760"/>
            <a:ext cx="488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14"/>
          <p:cNvSpPr/>
          <p:nvPr/>
        </p:nvSpPr>
        <p:spPr>
          <a:xfrm flipH="1" flipV="1" rot="5400000">
            <a:off x="2994120" y="5739840"/>
            <a:ext cx="680040" cy="188280"/>
          </a:xfrm>
          <a:prstGeom prst="bentConnector2">
            <a:avLst/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4" name="Picture 22" descr=""/>
          <p:cNvPicPr/>
          <p:nvPr/>
        </p:nvPicPr>
        <p:blipFill>
          <a:blip r:embed="rId6"/>
          <a:stretch/>
        </p:blipFill>
        <p:spPr>
          <a:xfrm>
            <a:off x="2452320" y="5392080"/>
            <a:ext cx="583920" cy="202680"/>
          </a:xfrm>
          <a:prstGeom prst="rect">
            <a:avLst/>
          </a:prstGeom>
          <a:ln>
            <a:noFill/>
          </a:ln>
        </p:spPr>
      </p:pic>
      <p:sp>
        <p:nvSpPr>
          <p:cNvPr id="605" name="CustomShape 15"/>
          <p:cNvSpPr/>
          <p:nvPr/>
        </p:nvSpPr>
        <p:spPr>
          <a:xfrm rot="5400000">
            <a:off x="4029480" y="4129920"/>
            <a:ext cx="2495160" cy="810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Sentence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Representation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Extractor*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6" name="CustomShape 16"/>
          <p:cNvSpPr/>
          <p:nvPr/>
        </p:nvSpPr>
        <p:spPr>
          <a:xfrm>
            <a:off x="9260280" y="6536880"/>
            <a:ext cx="2060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* See Lecture 2.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7" name="CustomShape 17"/>
          <p:cNvSpPr/>
          <p:nvPr/>
        </p:nvSpPr>
        <p:spPr>
          <a:xfrm flipV="1">
            <a:off x="4410360" y="3574800"/>
            <a:ext cx="46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18"/>
          <p:cNvSpPr/>
          <p:nvPr/>
        </p:nvSpPr>
        <p:spPr>
          <a:xfrm flipV="1">
            <a:off x="4388040" y="4269600"/>
            <a:ext cx="46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19"/>
          <p:cNvSpPr/>
          <p:nvPr/>
        </p:nvSpPr>
        <p:spPr>
          <a:xfrm>
            <a:off x="4365720" y="5494680"/>
            <a:ext cx="52200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20"/>
          <p:cNvSpPr/>
          <p:nvPr/>
        </p:nvSpPr>
        <p:spPr>
          <a:xfrm>
            <a:off x="8089200" y="4332600"/>
            <a:ext cx="1401840" cy="109188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32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21"/>
          <p:cNvSpPr/>
          <p:nvPr/>
        </p:nvSpPr>
        <p:spPr>
          <a:xfrm>
            <a:off x="6317280" y="4218480"/>
            <a:ext cx="1382040" cy="6242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An arbitrary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sub-graph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2" name="CustomShape 22"/>
          <p:cNvSpPr/>
          <p:nvPr/>
        </p:nvSpPr>
        <p:spPr>
          <a:xfrm>
            <a:off x="8226360" y="4430880"/>
            <a:ext cx="533160" cy="228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23"/>
          <p:cNvSpPr/>
          <p:nvPr/>
        </p:nvSpPr>
        <p:spPr>
          <a:xfrm>
            <a:off x="7699320" y="4530600"/>
            <a:ext cx="52668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4" name="Picture 35" descr=""/>
          <p:cNvPicPr/>
          <p:nvPr/>
        </p:nvPicPr>
        <p:blipFill>
          <a:blip r:embed="rId7"/>
          <a:stretch/>
        </p:blipFill>
        <p:spPr>
          <a:xfrm>
            <a:off x="8300520" y="4464720"/>
            <a:ext cx="380520" cy="177480"/>
          </a:xfrm>
          <a:prstGeom prst="rect">
            <a:avLst/>
          </a:prstGeom>
          <a:ln>
            <a:noFill/>
          </a:ln>
        </p:spPr>
      </p:pic>
      <p:sp>
        <p:nvSpPr>
          <p:cNvPr id="615" name="CustomShape 24"/>
          <p:cNvSpPr/>
          <p:nvPr/>
        </p:nvSpPr>
        <p:spPr>
          <a:xfrm>
            <a:off x="9088560" y="5014800"/>
            <a:ext cx="320040" cy="3322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6" name="Picture 37" descr=""/>
          <p:cNvPicPr/>
          <p:nvPr/>
        </p:nvPicPr>
        <p:blipFill>
          <a:blip r:embed="rId8"/>
          <a:stretch/>
        </p:blipFill>
        <p:spPr>
          <a:xfrm>
            <a:off x="9134280" y="5062320"/>
            <a:ext cx="228960" cy="237240"/>
          </a:xfrm>
          <a:prstGeom prst="rect">
            <a:avLst/>
          </a:prstGeom>
          <a:ln>
            <a:noFill/>
          </a:ln>
        </p:spPr>
      </p:pic>
      <p:sp>
        <p:nvSpPr>
          <p:cNvPr id="617" name="CustomShape 25"/>
          <p:cNvSpPr/>
          <p:nvPr/>
        </p:nvSpPr>
        <p:spPr>
          <a:xfrm flipH="1" rot="16200000">
            <a:off x="8529840" y="4622760"/>
            <a:ext cx="520560" cy="595080"/>
          </a:xfrm>
          <a:prstGeom prst="bentConnector2">
            <a:avLst/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8" name="Picture 39" descr=""/>
          <p:cNvPicPr/>
          <p:nvPr/>
        </p:nvPicPr>
        <p:blipFill>
          <a:blip r:embed="rId9"/>
          <a:stretch/>
        </p:blipFill>
        <p:spPr>
          <a:xfrm>
            <a:off x="9159840" y="4464720"/>
            <a:ext cx="177480" cy="151920"/>
          </a:xfrm>
          <a:prstGeom prst="rect">
            <a:avLst/>
          </a:prstGeom>
          <a:ln>
            <a:noFill/>
          </a:ln>
        </p:spPr>
      </p:pic>
      <p:sp>
        <p:nvSpPr>
          <p:cNvPr id="619" name="CustomShape 26"/>
          <p:cNvSpPr/>
          <p:nvPr/>
        </p:nvSpPr>
        <p:spPr>
          <a:xfrm>
            <a:off x="9097200" y="4432320"/>
            <a:ext cx="315000" cy="2260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27"/>
          <p:cNvSpPr/>
          <p:nvPr/>
        </p:nvSpPr>
        <p:spPr>
          <a:xfrm>
            <a:off x="8759880" y="4545720"/>
            <a:ext cx="33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28"/>
          <p:cNvSpPr/>
          <p:nvPr/>
        </p:nvSpPr>
        <p:spPr>
          <a:xfrm flipV="1">
            <a:off x="9248760" y="4658760"/>
            <a:ext cx="5760" cy="35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29"/>
          <p:cNvSpPr/>
          <p:nvPr/>
        </p:nvSpPr>
        <p:spPr>
          <a:xfrm rot="5400000">
            <a:off x="4599000" y="4379400"/>
            <a:ext cx="2495160" cy="3114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Average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3" name="CustomShape 30"/>
          <p:cNvSpPr/>
          <p:nvPr/>
        </p:nvSpPr>
        <p:spPr>
          <a:xfrm flipV="1">
            <a:off x="6002280" y="4529880"/>
            <a:ext cx="3146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31"/>
          <p:cNvSpPr/>
          <p:nvPr/>
        </p:nvSpPr>
        <p:spPr>
          <a:xfrm>
            <a:off x="5690520" y="6203880"/>
            <a:ext cx="446760" cy="4467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32"/>
          <p:cNvSpPr/>
          <p:nvPr/>
        </p:nvSpPr>
        <p:spPr>
          <a:xfrm flipV="1">
            <a:off x="6072120" y="4842360"/>
            <a:ext cx="936000" cy="14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6" name="Picture 48" descr=""/>
          <p:cNvPicPr/>
          <p:nvPr/>
        </p:nvPicPr>
        <p:blipFill>
          <a:blip r:embed="rId10"/>
          <a:stretch/>
        </p:blipFill>
        <p:spPr>
          <a:xfrm>
            <a:off x="5844240" y="6307920"/>
            <a:ext cx="139320" cy="228240"/>
          </a:xfrm>
          <a:prstGeom prst="rect">
            <a:avLst/>
          </a:prstGeom>
          <a:ln>
            <a:noFill/>
          </a:ln>
        </p:spPr>
      </p:pic>
      <p:sp>
        <p:nvSpPr>
          <p:cNvPr id="627" name="CustomShape 33"/>
          <p:cNvSpPr/>
          <p:nvPr/>
        </p:nvSpPr>
        <p:spPr>
          <a:xfrm>
            <a:off x="8154000" y="4002480"/>
            <a:ext cx="1132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Softmax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8" name="CustomShape 34"/>
          <p:cNvSpPr/>
          <p:nvPr/>
        </p:nvSpPr>
        <p:spPr>
          <a:xfrm>
            <a:off x="5036760" y="2361240"/>
            <a:ext cx="2662200" cy="474480"/>
          </a:xfrm>
          <a:prstGeom prst="roundRect">
            <a:avLst>
              <a:gd name="adj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35"/>
          <p:cNvSpPr/>
          <p:nvPr/>
        </p:nvSpPr>
        <p:spPr>
          <a:xfrm>
            <a:off x="1056240" y="2765880"/>
            <a:ext cx="2417040" cy="423360"/>
          </a:xfrm>
          <a:prstGeom prst="roundRect">
            <a:avLst>
              <a:gd name="adj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Autoregressive language modelling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31" name="TextShape 2"/>
          <p:cNvSpPr txBox="1"/>
          <p:nvPr/>
        </p:nvSpPr>
        <p:spPr>
          <a:xfrm>
            <a:off x="838080" y="1354680"/>
            <a:ext cx="10515240" cy="4731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Autoregressive sequence modelling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Loss function: the sum of negative log-probabilities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3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D1E208A-8E5C-4E19-87F3-D417971F377C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33" name="Picture 5" descr=""/>
          <p:cNvPicPr/>
          <p:nvPr/>
        </p:nvPicPr>
        <p:blipFill>
          <a:blip r:embed="rId1"/>
          <a:stretch/>
        </p:blipFill>
        <p:spPr>
          <a:xfrm>
            <a:off x="3017160" y="2274840"/>
            <a:ext cx="4597200" cy="939600"/>
          </a:xfrm>
          <a:prstGeom prst="rect">
            <a:avLst/>
          </a:prstGeom>
          <a:ln>
            <a:noFill/>
          </a:ln>
        </p:spPr>
      </p:pic>
      <p:pic>
        <p:nvPicPr>
          <p:cNvPr id="634" name="Picture 6" descr=""/>
          <p:cNvPicPr/>
          <p:nvPr/>
        </p:nvPicPr>
        <p:blipFill>
          <a:blip r:embed="rId2"/>
          <a:stretch/>
        </p:blipFill>
        <p:spPr>
          <a:xfrm>
            <a:off x="6137640" y="1237320"/>
            <a:ext cx="2087280" cy="686160"/>
          </a:xfrm>
          <a:prstGeom prst="rect">
            <a:avLst/>
          </a:prstGeom>
          <a:ln>
            <a:noFill/>
          </a:ln>
        </p:spPr>
      </p:pic>
      <p:sp>
        <p:nvSpPr>
          <p:cNvPr id="635" name="CustomShape 4"/>
          <p:cNvSpPr/>
          <p:nvPr/>
        </p:nvSpPr>
        <p:spPr>
          <a:xfrm>
            <a:off x="2715120" y="360144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6" name="Picture 62" descr=""/>
          <p:cNvPicPr/>
          <p:nvPr/>
        </p:nvPicPr>
        <p:blipFill>
          <a:blip r:embed="rId3"/>
          <a:stretch/>
        </p:blipFill>
        <p:spPr>
          <a:xfrm>
            <a:off x="2799000" y="3723120"/>
            <a:ext cx="279000" cy="202680"/>
          </a:xfrm>
          <a:prstGeom prst="rect">
            <a:avLst/>
          </a:prstGeom>
          <a:ln>
            <a:noFill/>
          </a:ln>
        </p:spPr>
      </p:pic>
      <p:pic>
        <p:nvPicPr>
          <p:cNvPr id="637" name="Picture 63" descr=""/>
          <p:cNvPicPr/>
          <p:nvPr/>
        </p:nvPicPr>
        <p:blipFill>
          <a:blip r:embed="rId4"/>
          <a:stretch/>
        </p:blipFill>
        <p:spPr>
          <a:xfrm>
            <a:off x="2786040" y="4417920"/>
            <a:ext cx="291600" cy="202680"/>
          </a:xfrm>
          <a:prstGeom prst="rect">
            <a:avLst/>
          </a:prstGeom>
          <a:ln>
            <a:noFill/>
          </a:ln>
        </p:spPr>
      </p:pic>
      <p:pic>
        <p:nvPicPr>
          <p:cNvPr id="638" name="Picture 64" descr=""/>
          <p:cNvPicPr/>
          <p:nvPr/>
        </p:nvPicPr>
        <p:blipFill>
          <a:blip r:embed="rId5"/>
          <a:stretch/>
        </p:blipFill>
        <p:spPr>
          <a:xfrm>
            <a:off x="2904120" y="4974840"/>
            <a:ext cx="37800" cy="291600"/>
          </a:xfrm>
          <a:prstGeom prst="rect">
            <a:avLst/>
          </a:prstGeom>
          <a:ln>
            <a:noFill/>
          </a:ln>
        </p:spPr>
      </p:pic>
      <p:sp>
        <p:nvSpPr>
          <p:cNvPr id="639" name="CustomShape 5"/>
          <p:cNvSpPr/>
          <p:nvPr/>
        </p:nvSpPr>
        <p:spPr>
          <a:xfrm>
            <a:off x="2698920" y="429588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CustomShape 6"/>
          <p:cNvSpPr/>
          <p:nvPr/>
        </p:nvSpPr>
        <p:spPr>
          <a:xfrm>
            <a:off x="2687040" y="550368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7"/>
          <p:cNvSpPr/>
          <p:nvPr/>
        </p:nvSpPr>
        <p:spPr>
          <a:xfrm>
            <a:off x="3667680" y="3536640"/>
            <a:ext cx="936360" cy="576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Table Lookup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2" name="CustomShape 8"/>
          <p:cNvSpPr/>
          <p:nvPr/>
        </p:nvSpPr>
        <p:spPr>
          <a:xfrm>
            <a:off x="3657960" y="4231440"/>
            <a:ext cx="936360" cy="576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Table Lookup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3" name="CustomShape 9"/>
          <p:cNvSpPr/>
          <p:nvPr/>
        </p:nvSpPr>
        <p:spPr>
          <a:xfrm>
            <a:off x="3623040" y="5455800"/>
            <a:ext cx="936360" cy="576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Table Lookup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4" name="CustomShape 10"/>
          <p:cNvSpPr/>
          <p:nvPr/>
        </p:nvSpPr>
        <p:spPr>
          <a:xfrm>
            <a:off x="1807200" y="3602880"/>
            <a:ext cx="446760" cy="4467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5" name="Picture 71" descr=""/>
          <p:cNvPicPr/>
          <p:nvPr/>
        </p:nvPicPr>
        <p:blipFill>
          <a:blip r:embed="rId6"/>
          <a:stretch/>
        </p:blipFill>
        <p:spPr>
          <a:xfrm>
            <a:off x="1865520" y="3704040"/>
            <a:ext cx="329760" cy="240840"/>
          </a:xfrm>
          <a:prstGeom prst="rect">
            <a:avLst/>
          </a:prstGeom>
          <a:ln>
            <a:noFill/>
          </a:ln>
        </p:spPr>
      </p:pic>
      <p:sp>
        <p:nvSpPr>
          <p:cNvPr id="646" name="CustomShape 11"/>
          <p:cNvSpPr/>
          <p:nvPr/>
        </p:nvSpPr>
        <p:spPr>
          <a:xfrm flipV="1">
            <a:off x="3161880" y="3824280"/>
            <a:ext cx="50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12"/>
          <p:cNvSpPr/>
          <p:nvPr/>
        </p:nvSpPr>
        <p:spPr>
          <a:xfrm flipV="1">
            <a:off x="3145680" y="4518720"/>
            <a:ext cx="511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13"/>
          <p:cNvSpPr/>
          <p:nvPr/>
        </p:nvSpPr>
        <p:spPr>
          <a:xfrm>
            <a:off x="3134160" y="5727240"/>
            <a:ext cx="488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9" name="Picture 76" descr=""/>
          <p:cNvPicPr/>
          <p:nvPr/>
        </p:nvPicPr>
        <p:blipFill>
          <a:blip r:embed="rId7"/>
          <a:stretch/>
        </p:blipFill>
        <p:spPr>
          <a:xfrm>
            <a:off x="2646360" y="5641560"/>
            <a:ext cx="583920" cy="202680"/>
          </a:xfrm>
          <a:prstGeom prst="rect">
            <a:avLst/>
          </a:prstGeom>
          <a:ln>
            <a:noFill/>
          </a:ln>
        </p:spPr>
      </p:pic>
      <p:sp>
        <p:nvSpPr>
          <p:cNvPr id="650" name="CustomShape 14"/>
          <p:cNvSpPr/>
          <p:nvPr/>
        </p:nvSpPr>
        <p:spPr>
          <a:xfrm rot="5400000">
            <a:off x="4223520" y="4379040"/>
            <a:ext cx="2495160" cy="810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Sentence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Representation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Extractor*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1" name="CustomShape 15"/>
          <p:cNvSpPr/>
          <p:nvPr/>
        </p:nvSpPr>
        <p:spPr>
          <a:xfrm flipV="1">
            <a:off x="4604400" y="3824280"/>
            <a:ext cx="46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6"/>
          <p:cNvSpPr/>
          <p:nvPr/>
        </p:nvSpPr>
        <p:spPr>
          <a:xfrm flipV="1">
            <a:off x="4582080" y="4518720"/>
            <a:ext cx="46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7"/>
          <p:cNvSpPr/>
          <p:nvPr/>
        </p:nvSpPr>
        <p:spPr>
          <a:xfrm>
            <a:off x="4559760" y="5744160"/>
            <a:ext cx="52200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18"/>
          <p:cNvSpPr/>
          <p:nvPr/>
        </p:nvSpPr>
        <p:spPr>
          <a:xfrm>
            <a:off x="8283240" y="4581720"/>
            <a:ext cx="1401840" cy="109188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32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19"/>
          <p:cNvSpPr/>
          <p:nvPr/>
        </p:nvSpPr>
        <p:spPr>
          <a:xfrm>
            <a:off x="6511320" y="4467600"/>
            <a:ext cx="1382040" cy="6242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An arbitrary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sub-graph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6" name="CustomShape 20"/>
          <p:cNvSpPr/>
          <p:nvPr/>
        </p:nvSpPr>
        <p:spPr>
          <a:xfrm>
            <a:off x="8420400" y="4680360"/>
            <a:ext cx="533160" cy="228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21"/>
          <p:cNvSpPr/>
          <p:nvPr/>
        </p:nvSpPr>
        <p:spPr>
          <a:xfrm>
            <a:off x="7893360" y="4780080"/>
            <a:ext cx="52668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8" name="Picture 85" descr=""/>
          <p:cNvPicPr/>
          <p:nvPr/>
        </p:nvPicPr>
        <p:blipFill>
          <a:blip r:embed="rId8"/>
          <a:stretch/>
        </p:blipFill>
        <p:spPr>
          <a:xfrm>
            <a:off x="8494560" y="4714200"/>
            <a:ext cx="380520" cy="177480"/>
          </a:xfrm>
          <a:prstGeom prst="rect">
            <a:avLst/>
          </a:prstGeom>
          <a:ln>
            <a:noFill/>
          </a:ln>
        </p:spPr>
      </p:pic>
      <p:sp>
        <p:nvSpPr>
          <p:cNvPr id="659" name="CustomShape 22"/>
          <p:cNvSpPr/>
          <p:nvPr/>
        </p:nvSpPr>
        <p:spPr>
          <a:xfrm>
            <a:off x="9282600" y="5263920"/>
            <a:ext cx="320040" cy="3322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0" name="Picture 87" descr=""/>
          <p:cNvPicPr/>
          <p:nvPr/>
        </p:nvPicPr>
        <p:blipFill>
          <a:blip r:embed="rId9"/>
          <a:stretch/>
        </p:blipFill>
        <p:spPr>
          <a:xfrm>
            <a:off x="9327960" y="5311800"/>
            <a:ext cx="228960" cy="237240"/>
          </a:xfrm>
          <a:prstGeom prst="rect">
            <a:avLst/>
          </a:prstGeom>
          <a:ln>
            <a:noFill/>
          </a:ln>
        </p:spPr>
      </p:pic>
      <p:sp>
        <p:nvSpPr>
          <p:cNvPr id="661" name="CustomShape 23"/>
          <p:cNvSpPr/>
          <p:nvPr/>
        </p:nvSpPr>
        <p:spPr>
          <a:xfrm flipH="1" rot="16200000">
            <a:off x="8723880" y="4872240"/>
            <a:ext cx="520560" cy="595080"/>
          </a:xfrm>
          <a:prstGeom prst="bentConnector2">
            <a:avLst/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2" name="Picture 89" descr=""/>
          <p:cNvPicPr/>
          <p:nvPr/>
        </p:nvPicPr>
        <p:blipFill>
          <a:blip r:embed="rId10"/>
          <a:stretch/>
        </p:blipFill>
        <p:spPr>
          <a:xfrm>
            <a:off x="9353880" y="4714200"/>
            <a:ext cx="177480" cy="151920"/>
          </a:xfrm>
          <a:prstGeom prst="rect">
            <a:avLst/>
          </a:prstGeom>
          <a:ln>
            <a:noFill/>
          </a:ln>
        </p:spPr>
      </p:pic>
      <p:sp>
        <p:nvSpPr>
          <p:cNvPr id="663" name="CustomShape 24"/>
          <p:cNvSpPr/>
          <p:nvPr/>
        </p:nvSpPr>
        <p:spPr>
          <a:xfrm>
            <a:off x="9291240" y="4681800"/>
            <a:ext cx="315000" cy="2260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25"/>
          <p:cNvSpPr/>
          <p:nvPr/>
        </p:nvSpPr>
        <p:spPr>
          <a:xfrm>
            <a:off x="8953920" y="4794840"/>
            <a:ext cx="33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6"/>
          <p:cNvSpPr/>
          <p:nvPr/>
        </p:nvSpPr>
        <p:spPr>
          <a:xfrm flipV="1">
            <a:off x="9442800" y="4908240"/>
            <a:ext cx="5760" cy="35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7"/>
          <p:cNvSpPr/>
          <p:nvPr/>
        </p:nvSpPr>
        <p:spPr>
          <a:xfrm rot="5400000">
            <a:off x="4793040" y="4628520"/>
            <a:ext cx="2495160" cy="3114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Average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7" name="CustomShape 28"/>
          <p:cNvSpPr/>
          <p:nvPr/>
        </p:nvSpPr>
        <p:spPr>
          <a:xfrm flipV="1">
            <a:off x="6196320" y="4779360"/>
            <a:ext cx="3146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9"/>
          <p:cNvSpPr/>
          <p:nvPr/>
        </p:nvSpPr>
        <p:spPr>
          <a:xfrm>
            <a:off x="1233000" y="3601440"/>
            <a:ext cx="446760" cy="4467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9" name="Picture 97" descr=""/>
          <p:cNvPicPr/>
          <p:nvPr/>
        </p:nvPicPr>
        <p:blipFill>
          <a:blip r:embed="rId11"/>
          <a:stretch/>
        </p:blipFill>
        <p:spPr>
          <a:xfrm>
            <a:off x="1386720" y="3705480"/>
            <a:ext cx="139320" cy="228240"/>
          </a:xfrm>
          <a:prstGeom prst="rect">
            <a:avLst/>
          </a:prstGeom>
          <a:ln>
            <a:noFill/>
          </a:ln>
        </p:spPr>
      </p:pic>
      <p:sp>
        <p:nvSpPr>
          <p:cNvPr id="670" name="CustomShape 30"/>
          <p:cNvSpPr/>
          <p:nvPr/>
        </p:nvSpPr>
        <p:spPr>
          <a:xfrm>
            <a:off x="8348040" y="4251960"/>
            <a:ext cx="1132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Softmax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1" name="CustomShape 31"/>
          <p:cNvSpPr/>
          <p:nvPr/>
        </p:nvSpPr>
        <p:spPr>
          <a:xfrm flipH="1" rot="16200000">
            <a:off x="2737800" y="2895120"/>
            <a:ext cx="221400" cy="1636920"/>
          </a:xfrm>
          <a:prstGeom prst="bentConnector4">
            <a:avLst>
              <a:gd name="adj1" fmla="val -103045"/>
              <a:gd name="adj2" fmla="val 83903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32"/>
          <p:cNvSpPr/>
          <p:nvPr/>
        </p:nvSpPr>
        <p:spPr>
          <a:xfrm flipH="1" rot="16200000">
            <a:off x="2386080" y="3247200"/>
            <a:ext cx="916200" cy="1627200"/>
          </a:xfrm>
          <a:prstGeom prst="bentConnector4">
            <a:avLst>
              <a:gd name="adj1" fmla="val -24942"/>
              <a:gd name="adj2" fmla="val 84107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33"/>
          <p:cNvSpPr/>
          <p:nvPr/>
        </p:nvSpPr>
        <p:spPr>
          <a:xfrm flipH="1" rot="16200000">
            <a:off x="1755720" y="3876840"/>
            <a:ext cx="2140560" cy="1592280"/>
          </a:xfrm>
          <a:prstGeom prst="bentConnector4">
            <a:avLst>
              <a:gd name="adj1" fmla="val -10677"/>
              <a:gd name="adj2" fmla="val 86016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34"/>
          <p:cNvSpPr/>
          <p:nvPr/>
        </p:nvSpPr>
        <p:spPr>
          <a:xfrm flipH="1" rot="16200000">
            <a:off x="3895920" y="1161720"/>
            <a:ext cx="865800" cy="5745240"/>
          </a:xfrm>
          <a:prstGeom prst="bentConnector3">
            <a:avLst>
              <a:gd name="adj1" fmla="val -32784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35"/>
          <p:cNvSpPr/>
          <p:nvPr/>
        </p:nvSpPr>
        <p:spPr>
          <a:xfrm>
            <a:off x="2687040" y="619200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6" name="Picture 20" descr=""/>
          <p:cNvPicPr/>
          <p:nvPr/>
        </p:nvPicPr>
        <p:blipFill>
          <a:blip r:embed="rId12"/>
          <a:stretch/>
        </p:blipFill>
        <p:spPr>
          <a:xfrm>
            <a:off x="2777400" y="6320880"/>
            <a:ext cx="266400" cy="202680"/>
          </a:xfrm>
          <a:prstGeom prst="rect">
            <a:avLst/>
          </a:prstGeom>
          <a:ln>
            <a:noFill/>
          </a:ln>
        </p:spPr>
      </p:pic>
      <p:sp>
        <p:nvSpPr>
          <p:cNvPr id="677" name="CustomShape 36"/>
          <p:cNvSpPr/>
          <p:nvPr/>
        </p:nvSpPr>
        <p:spPr>
          <a:xfrm>
            <a:off x="8295840" y="6221520"/>
            <a:ext cx="1376280" cy="4172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NLLLoss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8" name="CustomShape 37"/>
          <p:cNvSpPr/>
          <p:nvPr/>
        </p:nvSpPr>
        <p:spPr>
          <a:xfrm>
            <a:off x="3134160" y="6415560"/>
            <a:ext cx="516132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38"/>
          <p:cNvSpPr/>
          <p:nvPr/>
        </p:nvSpPr>
        <p:spPr>
          <a:xfrm>
            <a:off x="1455120" y="8219160"/>
            <a:ext cx="516132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39"/>
          <p:cNvSpPr/>
          <p:nvPr/>
        </p:nvSpPr>
        <p:spPr>
          <a:xfrm>
            <a:off x="8984160" y="5673960"/>
            <a:ext cx="360" cy="54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Scoring a sentence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82" name="TextShape 2"/>
          <p:cNvSpPr txBox="1"/>
          <p:nvPr/>
        </p:nvSpPr>
        <p:spPr>
          <a:xfrm>
            <a:off x="838080" y="1456200"/>
            <a:ext cx="10515240" cy="5401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Autoregressive sequence modelling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distribution over the next token is based on all the previous tokens.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 natural way to score a sentence: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In Korea, more than half of residents speak Korean.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In” is a reasonable token to start a sentence.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Korea” is pretty likely given “In”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more” is okay token to follow “In Korea”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than” is very likely after “In Korea, more”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half” is also very likely after “In Korea, more than”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Sum all these scores and get the sentence score.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8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300EDF6-4123-4942-A991-B4B23FFA7B72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84" name="Picture 4" descr=""/>
          <p:cNvPicPr/>
          <p:nvPr/>
        </p:nvPicPr>
        <p:blipFill>
          <a:blip r:embed="rId1"/>
          <a:stretch/>
        </p:blipFill>
        <p:spPr>
          <a:xfrm>
            <a:off x="1626480" y="2315880"/>
            <a:ext cx="6044760" cy="329760"/>
          </a:xfrm>
          <a:prstGeom prst="rect">
            <a:avLst/>
          </a:prstGeom>
          <a:ln>
            <a:noFill/>
          </a:ln>
        </p:spPr>
      </p:pic>
      <p:pic>
        <p:nvPicPr>
          <p:cNvPr id="685" name="Picture 5" descr=""/>
          <p:cNvPicPr/>
          <p:nvPr/>
        </p:nvPicPr>
        <p:blipFill>
          <a:blip r:embed="rId2"/>
          <a:stretch/>
        </p:blipFill>
        <p:spPr>
          <a:xfrm>
            <a:off x="4395960" y="5628960"/>
            <a:ext cx="37800" cy="29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Scoring a sentence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8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Autoregressive sequence modelling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distribution over the next token is based on all the previous tokens.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 natural way to score a sentence: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In Korea, more than half of residents speak Korean.”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vs.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“In Korea, more than half of residents speak Finnish.”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former is more likely (=higher probability) than the latter.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This is precisely what                   computes over the sentence.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8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6D14515-9AC2-46C4-97BC-E91ABDFF938A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89" name="Picture 4" descr=""/>
          <p:cNvPicPr/>
          <p:nvPr/>
        </p:nvPicPr>
        <p:blipFill>
          <a:blip r:embed="rId1"/>
          <a:stretch/>
        </p:blipFill>
        <p:spPr>
          <a:xfrm>
            <a:off x="1626480" y="2675880"/>
            <a:ext cx="6044760" cy="329760"/>
          </a:xfrm>
          <a:prstGeom prst="rect">
            <a:avLst/>
          </a:prstGeom>
          <a:ln>
            <a:noFill/>
          </a:ln>
        </p:spPr>
      </p:pic>
      <p:sp>
        <p:nvSpPr>
          <p:cNvPr id="690" name="CustomShape 4"/>
          <p:cNvSpPr/>
          <p:nvPr/>
        </p:nvSpPr>
        <p:spPr>
          <a:xfrm>
            <a:off x="4268880" y="5113080"/>
            <a:ext cx="1376280" cy="4172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NLLLoss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-Gram Language Models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92" name="TextShape 2"/>
          <p:cNvSpPr txBox="1"/>
          <p:nvPr/>
        </p:nvSpPr>
        <p:spPr>
          <a:xfrm>
            <a:off x="838080" y="1825560"/>
            <a:ext cx="10515240" cy="5255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Let’s back up a little…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What would we do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without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 a neural network?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Assume a Markovian property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This turned out to be crucial, and we will discuss why shortly.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9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1C0FF35-F02F-45A5-83BE-C0AD816A5622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94" name="Picture 6" descr=""/>
          <p:cNvPicPr/>
          <p:nvPr/>
        </p:nvPicPr>
        <p:blipFill>
          <a:blip r:embed="rId1"/>
          <a:stretch/>
        </p:blipFill>
        <p:spPr>
          <a:xfrm>
            <a:off x="2851200" y="3429000"/>
            <a:ext cx="6489360" cy="939600"/>
          </a:xfrm>
          <a:prstGeom prst="rect">
            <a:avLst/>
          </a:prstGeom>
          <a:ln>
            <a:noFill/>
          </a:ln>
        </p:spPr>
      </p:pic>
      <p:sp>
        <p:nvSpPr>
          <p:cNvPr id="695" name="CustomShape 4"/>
          <p:cNvSpPr/>
          <p:nvPr/>
        </p:nvSpPr>
        <p:spPr>
          <a:xfrm>
            <a:off x="5746680" y="3332880"/>
            <a:ext cx="3757680" cy="1120680"/>
          </a:xfrm>
          <a:prstGeom prst="roundRect">
            <a:avLst>
              <a:gd name="adj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-Gram Language Models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97" name="TextShape 2"/>
          <p:cNvSpPr txBox="1"/>
          <p:nvPr/>
        </p:nvSpPr>
        <p:spPr>
          <a:xfrm>
            <a:off x="838080" y="1825560"/>
            <a:ext cx="10515240" cy="5255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We need to estimate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-gram probabilities: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Recall the def. of conditional and marginal probabilities: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: all possible tokens (=vocabulary)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9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0F9BA55-DD09-4257-8F62-AE00DB9518D5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99" name="Picture 4" descr=""/>
          <p:cNvPicPr/>
          <p:nvPr/>
        </p:nvPicPr>
        <p:blipFill>
          <a:blip r:embed="rId1"/>
          <a:stretch/>
        </p:blipFill>
        <p:spPr>
          <a:xfrm>
            <a:off x="6949800" y="2885040"/>
            <a:ext cx="3593880" cy="329760"/>
          </a:xfrm>
          <a:prstGeom prst="rect">
            <a:avLst/>
          </a:prstGeom>
          <a:ln>
            <a:noFill/>
          </a:ln>
        </p:spPr>
      </p:pic>
      <p:pic>
        <p:nvPicPr>
          <p:cNvPr id="700" name="Picture 8" descr=""/>
          <p:cNvPicPr/>
          <p:nvPr/>
        </p:nvPicPr>
        <p:blipFill>
          <a:blip r:embed="rId2"/>
          <a:stretch/>
        </p:blipFill>
        <p:spPr>
          <a:xfrm>
            <a:off x="1816200" y="3864240"/>
            <a:ext cx="8559360" cy="1663200"/>
          </a:xfrm>
          <a:prstGeom prst="rect">
            <a:avLst/>
          </a:prstGeom>
          <a:ln>
            <a:noFill/>
          </a:ln>
        </p:spPr>
      </p:pic>
      <p:pic>
        <p:nvPicPr>
          <p:cNvPr id="701" name="Picture 9" descr=""/>
          <p:cNvPicPr/>
          <p:nvPr/>
        </p:nvPicPr>
        <p:blipFill>
          <a:blip r:embed="rId3"/>
          <a:stretch/>
        </p:blipFill>
        <p:spPr>
          <a:xfrm>
            <a:off x="1624320" y="5821560"/>
            <a:ext cx="240840" cy="240840"/>
          </a:xfrm>
          <a:prstGeom prst="rect">
            <a:avLst/>
          </a:prstGeom>
          <a:ln>
            <a:noFill/>
          </a:ln>
        </p:spPr>
      </p:pic>
      <p:pic>
        <p:nvPicPr>
          <p:cNvPr id="702" name="Picture 7" descr=""/>
          <p:cNvPicPr/>
          <p:nvPr/>
        </p:nvPicPr>
        <p:blipFill>
          <a:blip r:embed="rId4"/>
          <a:stretch/>
        </p:blipFill>
        <p:spPr>
          <a:xfrm>
            <a:off x="2742840" y="1725480"/>
            <a:ext cx="6489360" cy="939600"/>
          </a:xfrm>
          <a:prstGeom prst="rect">
            <a:avLst/>
          </a:prstGeom>
          <a:ln>
            <a:noFill/>
          </a:ln>
        </p:spPr>
      </p:pic>
      <p:sp>
        <p:nvSpPr>
          <p:cNvPr id="703" name="CustomShape 4"/>
          <p:cNvSpPr/>
          <p:nvPr/>
        </p:nvSpPr>
        <p:spPr>
          <a:xfrm>
            <a:off x="5638320" y="1629360"/>
            <a:ext cx="3757680" cy="1120680"/>
          </a:xfrm>
          <a:prstGeom prst="roundRect">
            <a:avLst>
              <a:gd name="adj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Supervised Learning – Overview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Provided: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 set of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input-output “training” examples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 per-example loss function⭑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Evaluation sets*: validation and test examples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What we must decide: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Hypothesis sets     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Each set consists of all compatible models 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Optimization algorithm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43" name="Picture 3" descr=""/>
          <p:cNvPicPr/>
          <p:nvPr/>
        </p:nvPicPr>
        <p:blipFill>
          <a:blip r:embed="rId1"/>
          <a:stretch/>
        </p:blipFill>
        <p:spPr>
          <a:xfrm>
            <a:off x="1819080" y="2672640"/>
            <a:ext cx="3898440" cy="329760"/>
          </a:xfrm>
          <a:prstGeom prst="rect">
            <a:avLst/>
          </a:prstGeom>
          <a:ln>
            <a:noFill/>
          </a:ln>
        </p:spPr>
      </p:pic>
      <p:pic>
        <p:nvPicPr>
          <p:cNvPr id="144" name="Picture 4" descr=""/>
          <p:cNvPicPr/>
          <p:nvPr/>
        </p:nvPicPr>
        <p:blipFill>
          <a:blip r:embed="rId2"/>
          <a:stretch/>
        </p:blipFill>
        <p:spPr>
          <a:xfrm>
            <a:off x="1819080" y="3520080"/>
            <a:ext cx="1980720" cy="32976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"/>
          <p:cNvPicPr/>
          <p:nvPr/>
        </p:nvPicPr>
        <p:blipFill>
          <a:blip r:embed="rId3"/>
          <a:stretch/>
        </p:blipFill>
        <p:spPr>
          <a:xfrm>
            <a:off x="7296120" y="3900600"/>
            <a:ext cx="1396800" cy="29160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4363200" y="6488640"/>
            <a:ext cx="8880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* Often these sets are created by holding out subsets of training examples.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7" name="Picture 8" descr=""/>
          <p:cNvPicPr/>
          <p:nvPr/>
        </p:nvPicPr>
        <p:blipFill>
          <a:blip r:embed="rId4"/>
          <a:stretch/>
        </p:blipFill>
        <p:spPr>
          <a:xfrm>
            <a:off x="3753000" y="4807080"/>
            <a:ext cx="1638000" cy="291600"/>
          </a:xfrm>
          <a:prstGeom prst="rect">
            <a:avLst/>
          </a:prstGeom>
          <a:ln>
            <a:noFill/>
          </a:ln>
        </p:spPr>
      </p:pic>
      <p:sp>
        <p:nvSpPr>
          <p:cNvPr id="14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E248A64-4E97-4950-A262-2BD3990E635A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49" name="CustomShape 5"/>
          <p:cNvSpPr/>
          <p:nvPr/>
        </p:nvSpPr>
        <p:spPr>
          <a:xfrm>
            <a:off x="4794840" y="6219720"/>
            <a:ext cx="570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⭑ </a:t>
            </a: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Often it is necessary to design a loss function.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-Gram Language Models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0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We need to estimate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-gram probabilities: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do we estimate the probability?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 want to estimate the probability of my distorted coin landing head.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aximum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ikelihood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stimation (MLE):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toss the coin a lot and look at how often it lands heads.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0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1F78E97-638E-4B56-AAC3-15BA654BF339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07" name="CustomShape 4"/>
          <p:cNvSpPr/>
          <p:nvPr/>
        </p:nvSpPr>
        <p:spPr>
          <a:xfrm>
            <a:off x="1582560" y="4577400"/>
            <a:ext cx="2148480" cy="317520"/>
          </a:xfrm>
          <a:prstGeom prst="roundRect">
            <a:avLst>
              <a:gd name="adj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5"/>
          <p:cNvSpPr/>
          <p:nvPr/>
        </p:nvSpPr>
        <p:spPr>
          <a:xfrm>
            <a:off x="4228560" y="4577400"/>
            <a:ext cx="3898800" cy="317520"/>
          </a:xfrm>
          <a:prstGeom prst="roundRect">
            <a:avLst>
              <a:gd name="adj" fmla="val 16667"/>
            </a:avLst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6"/>
          <p:cNvSpPr/>
          <p:nvPr/>
        </p:nvSpPr>
        <p:spPr>
          <a:xfrm>
            <a:off x="2022840" y="5504760"/>
            <a:ext cx="2965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Data Collection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10" name="CustomShape 7"/>
          <p:cNvSpPr/>
          <p:nvPr/>
        </p:nvSpPr>
        <p:spPr>
          <a:xfrm flipH="1" flipV="1">
            <a:off x="2656440" y="4895280"/>
            <a:ext cx="84852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8"/>
          <p:cNvSpPr/>
          <p:nvPr/>
        </p:nvSpPr>
        <p:spPr>
          <a:xfrm>
            <a:off x="5537520" y="5504760"/>
            <a:ext cx="2127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Estimation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12" name="CustomShape 9"/>
          <p:cNvSpPr/>
          <p:nvPr/>
        </p:nvSpPr>
        <p:spPr>
          <a:xfrm flipH="1" flipV="1">
            <a:off x="6178320" y="4895280"/>
            <a:ext cx="42264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3" name="Picture 17" descr=""/>
          <p:cNvPicPr/>
          <p:nvPr/>
        </p:nvPicPr>
        <p:blipFill>
          <a:blip r:embed="rId1"/>
          <a:stretch/>
        </p:blipFill>
        <p:spPr>
          <a:xfrm>
            <a:off x="1213920" y="2337840"/>
            <a:ext cx="8635680" cy="79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-Gram Language Models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1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We need to estimate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-gram probabilities: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Data: all the documents or sentences you can collect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e.g., Wikipedia, news articles, tweets, …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Estimation: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Count the # of occurrences for the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-gram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Count the #’s of occurrences for all the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-grams of the form: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1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BA008B7-6D53-416D-9DC3-A9CE51FCDBA5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17" name="Picture 5" descr=""/>
          <p:cNvPicPr/>
          <p:nvPr/>
        </p:nvPicPr>
        <p:blipFill>
          <a:blip r:embed="rId1"/>
          <a:stretch/>
        </p:blipFill>
        <p:spPr>
          <a:xfrm>
            <a:off x="1258920" y="2259000"/>
            <a:ext cx="7733880" cy="761760"/>
          </a:xfrm>
          <a:prstGeom prst="rect">
            <a:avLst/>
          </a:prstGeom>
          <a:ln>
            <a:noFill/>
          </a:ln>
        </p:spPr>
      </p:pic>
      <p:pic>
        <p:nvPicPr>
          <p:cNvPr id="718" name="Picture 4" descr=""/>
          <p:cNvPicPr/>
          <p:nvPr/>
        </p:nvPicPr>
        <p:blipFill>
          <a:blip r:embed="rId2"/>
          <a:stretch/>
        </p:blipFill>
        <p:spPr>
          <a:xfrm>
            <a:off x="7059960" y="4752360"/>
            <a:ext cx="3441240" cy="329760"/>
          </a:xfrm>
          <a:prstGeom prst="rect">
            <a:avLst/>
          </a:prstGeom>
          <a:ln>
            <a:noFill/>
          </a:ln>
        </p:spPr>
      </p:pic>
      <p:pic>
        <p:nvPicPr>
          <p:cNvPr id="719" name="Picture 6" descr=""/>
          <p:cNvPicPr/>
          <p:nvPr/>
        </p:nvPicPr>
        <p:blipFill>
          <a:blip r:embed="rId3"/>
          <a:stretch/>
        </p:blipFill>
        <p:spPr>
          <a:xfrm>
            <a:off x="1874880" y="5569200"/>
            <a:ext cx="3403080" cy="32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-Gram Language Models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2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We need to estimate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-gram probabilities: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Estimation: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Do you see why this makes sense?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2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F3DBDFA-0228-4087-965A-F0377A621CEA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23" name="Picture 5" descr=""/>
          <p:cNvPicPr/>
          <p:nvPr/>
        </p:nvPicPr>
        <p:blipFill>
          <a:blip r:embed="rId1"/>
          <a:stretch/>
        </p:blipFill>
        <p:spPr>
          <a:xfrm>
            <a:off x="1258920" y="2259000"/>
            <a:ext cx="7733880" cy="761760"/>
          </a:xfrm>
          <a:prstGeom prst="rect">
            <a:avLst/>
          </a:prstGeom>
          <a:ln>
            <a:noFill/>
          </a:ln>
        </p:spPr>
      </p:pic>
      <p:pic>
        <p:nvPicPr>
          <p:cNvPr id="724" name="Picture 7" descr=""/>
          <p:cNvPicPr/>
          <p:nvPr/>
        </p:nvPicPr>
        <p:blipFill>
          <a:blip r:embed="rId2"/>
          <a:stretch/>
        </p:blipFill>
        <p:spPr>
          <a:xfrm>
            <a:off x="1258920" y="3631320"/>
            <a:ext cx="8699040" cy="170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N-Gram Language Models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26" name="TextShape 2"/>
          <p:cNvSpPr txBox="1"/>
          <p:nvPr/>
        </p:nvSpPr>
        <p:spPr>
          <a:xfrm>
            <a:off x="838080" y="1517400"/>
            <a:ext cx="10515240" cy="46591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We need to estimate n-gram probabilities: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likely is “University” given “New York”?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Count all “New York University”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Count all “New York ?”: e.g., “New York State”, “New York City”, “New York Fire”, “New York Police”, “New York Bridges”, …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How often “New York University” happens among these?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2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A5D87CA-0373-4A1D-BE18-4B1928ACED78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28" name="Picture 7" descr=""/>
          <p:cNvPicPr/>
          <p:nvPr/>
        </p:nvPicPr>
        <p:blipFill>
          <a:blip r:embed="rId1"/>
          <a:stretch/>
        </p:blipFill>
        <p:spPr>
          <a:xfrm>
            <a:off x="1214640" y="1992240"/>
            <a:ext cx="8699040" cy="170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N-Gram Language Models – Two problems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30" name="TextShape 2"/>
          <p:cNvSpPr txBox="1"/>
          <p:nvPr/>
        </p:nvSpPr>
        <p:spPr>
          <a:xfrm>
            <a:off x="838080" y="1758960"/>
            <a:ext cx="10515240" cy="5340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000"/>
          </a:bodyPr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Data sparsity: lack of generalization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What happens “one” n-gram never happens?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Inability to capture long-term dependencies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Each conditional only considers a small window of size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Consider “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the same </a:t>
            </a:r>
            <a:r>
              <a:rPr b="1" i="1" lang="en-US" sz="2400" spc="-1" strike="noStrike">
                <a:solidFill>
                  <a:srgbClr val="000000"/>
                </a:solidFill>
                <a:latin typeface="Garamond"/>
              </a:rPr>
              <a:t>stump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 which had impaled the car of many a guest in the past thirty years and which </a:t>
            </a:r>
            <a:r>
              <a:rPr b="0" i="1" lang="en-US" sz="2400" spc="-1" strike="noStrike">
                <a:solidFill>
                  <a:srgbClr val="ff0000"/>
                </a:solidFill>
                <a:latin typeface="Garamond"/>
              </a:rPr>
              <a:t>he refused to have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r>
              <a:rPr b="1" i="1" lang="en-US" sz="2400" spc="-1" strike="noStrike">
                <a:solidFill>
                  <a:srgbClr val="000000"/>
                </a:solidFill>
                <a:latin typeface="Garamond"/>
              </a:rPr>
              <a:t>removed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”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3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C7ACC3A-F9AF-49A2-A640-7F71F9901E2B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32" name="Picture 5" descr=""/>
          <p:cNvPicPr/>
          <p:nvPr/>
        </p:nvPicPr>
        <p:blipFill>
          <a:blip r:embed="rId1"/>
          <a:stretch/>
        </p:blipFill>
        <p:spPr>
          <a:xfrm>
            <a:off x="10182960" y="690840"/>
            <a:ext cx="1811160" cy="2504160"/>
          </a:xfrm>
          <a:prstGeom prst="rect">
            <a:avLst/>
          </a:prstGeom>
          <a:ln>
            <a:noFill/>
          </a:ln>
        </p:spPr>
      </p:pic>
      <p:pic>
        <p:nvPicPr>
          <p:cNvPr id="733" name="Picture 11" descr=""/>
          <p:cNvPicPr/>
          <p:nvPr/>
        </p:nvPicPr>
        <p:blipFill>
          <a:blip r:embed="rId2"/>
          <a:stretch/>
        </p:blipFill>
        <p:spPr>
          <a:xfrm>
            <a:off x="1641600" y="2758680"/>
            <a:ext cx="9143640" cy="170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Traditional Solutions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35" name="TextShape 2"/>
          <p:cNvSpPr txBox="1"/>
          <p:nvPr/>
        </p:nvSpPr>
        <p:spPr>
          <a:xfrm>
            <a:off x="838080" y="1825560"/>
            <a:ext cx="10515240" cy="45302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Data Sparsity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Smoothing: add a small constant to avoid 0.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Backoff: try a shorter window.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most widely used approach: Kneser-Ney smoothing/backoff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KenLM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implements the efficient n-gram LM model.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3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B3BC5C5-6779-483C-AB91-FB753099B33C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37" name="Picture 4" descr=""/>
          <p:cNvPicPr/>
          <p:nvPr/>
        </p:nvPicPr>
        <p:blipFill>
          <a:blip r:embed="rId1"/>
          <a:stretch/>
        </p:blipFill>
        <p:spPr>
          <a:xfrm>
            <a:off x="1612800" y="2736720"/>
            <a:ext cx="9740520" cy="799920"/>
          </a:xfrm>
          <a:prstGeom prst="rect">
            <a:avLst/>
          </a:prstGeom>
          <a:ln>
            <a:noFill/>
          </a:ln>
        </p:spPr>
      </p:pic>
      <p:pic>
        <p:nvPicPr>
          <p:cNvPr id="738" name="Picture 6" descr=""/>
          <p:cNvPicPr/>
          <p:nvPr/>
        </p:nvPicPr>
        <p:blipFill>
          <a:blip r:embed="rId2"/>
          <a:stretch/>
        </p:blipFill>
        <p:spPr>
          <a:xfrm>
            <a:off x="1612800" y="4267080"/>
            <a:ext cx="8800920" cy="96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Traditional Solutions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40" name="TextShape 2"/>
          <p:cNvSpPr txBox="1"/>
          <p:nvPr/>
        </p:nvSpPr>
        <p:spPr>
          <a:xfrm>
            <a:off x="838080" y="1825560"/>
            <a:ext cx="10515240" cy="45302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 startAt="2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Long-Term Dependency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Increase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: not feasible as the data sparsity worsens.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# of all possible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-grams grows exponentially w.r.t.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: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 data size does not grow exponentially: many never-occurring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-grams.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These two problems are closely related and cannot be tackled well.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To capture long-term dependencies,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must be large.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To address data sparsity,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must be small.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Conflicting goals..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4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4B0332A-CCB0-41C9-B685-DDA0B808C9D0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42" name="Picture 5" descr=""/>
          <p:cNvPicPr/>
          <p:nvPr/>
        </p:nvPicPr>
        <p:blipFill>
          <a:blip r:embed="rId1"/>
          <a:stretch/>
        </p:blipFill>
        <p:spPr>
          <a:xfrm>
            <a:off x="7988400" y="2717640"/>
            <a:ext cx="1066320" cy="32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N-Gram Language Models – Two problems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44" name="TextShape 2"/>
          <p:cNvSpPr txBox="1"/>
          <p:nvPr/>
        </p:nvSpPr>
        <p:spPr>
          <a:xfrm>
            <a:off x="838080" y="1758960"/>
            <a:ext cx="10515240" cy="5340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000"/>
          </a:bodyPr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Data sparsity: lack of generalization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What happens “one” n-gram never happens?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Inability to capture long-term dependencies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Each conditional only considers a small window of size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Consider “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the same </a:t>
            </a:r>
            <a:r>
              <a:rPr b="1" i="1" lang="en-US" sz="2400" spc="-1" strike="noStrike">
                <a:solidFill>
                  <a:srgbClr val="000000"/>
                </a:solidFill>
                <a:latin typeface="Garamond"/>
              </a:rPr>
              <a:t>stump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 which had impaled the car of many a guest in the past thirty years and which </a:t>
            </a:r>
            <a:r>
              <a:rPr b="0" i="1" lang="en-US" sz="2400" spc="-1" strike="noStrike">
                <a:solidFill>
                  <a:srgbClr val="ff0000"/>
                </a:solidFill>
                <a:latin typeface="Garamond"/>
              </a:rPr>
              <a:t>he refused to have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r>
              <a:rPr b="1" i="1" lang="en-US" sz="2400" spc="-1" strike="noStrike">
                <a:solidFill>
                  <a:srgbClr val="000000"/>
                </a:solidFill>
                <a:latin typeface="Garamond"/>
              </a:rPr>
              <a:t>removed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”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It is impossible to tell “removed” is likely by looking at the four preceding tokens.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45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7A5C61D-4128-4970-B8A5-69B9F8F44EE3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46" name="Picture 5" descr=""/>
          <p:cNvPicPr/>
          <p:nvPr/>
        </p:nvPicPr>
        <p:blipFill>
          <a:blip r:embed="rId1"/>
          <a:stretch/>
        </p:blipFill>
        <p:spPr>
          <a:xfrm>
            <a:off x="10182960" y="690840"/>
            <a:ext cx="1811160" cy="2504160"/>
          </a:xfrm>
          <a:prstGeom prst="rect">
            <a:avLst/>
          </a:prstGeom>
          <a:ln>
            <a:noFill/>
          </a:ln>
        </p:spPr>
      </p:pic>
      <p:pic>
        <p:nvPicPr>
          <p:cNvPr id="747" name="Picture 11" descr=""/>
          <p:cNvPicPr/>
          <p:nvPr/>
        </p:nvPicPr>
        <p:blipFill>
          <a:blip r:embed="rId2"/>
          <a:stretch/>
        </p:blipFill>
        <p:spPr>
          <a:xfrm>
            <a:off x="1641600" y="2758680"/>
            <a:ext cx="9143640" cy="170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Neural N-Gram Language Model 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[Bengio et al., 2001]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The first extension of n-gram language models using a neural network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50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5376BAF-BBD4-4879-B534-BF1686D163F3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51" name="CustomShape 4"/>
          <p:cNvSpPr/>
          <p:nvPr/>
        </p:nvSpPr>
        <p:spPr>
          <a:xfrm>
            <a:off x="2597400" y="270432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52" name="Picture 7" descr=""/>
          <p:cNvPicPr/>
          <p:nvPr/>
        </p:nvPicPr>
        <p:blipFill>
          <a:blip r:embed="rId1"/>
          <a:stretch/>
        </p:blipFill>
        <p:spPr>
          <a:xfrm>
            <a:off x="2786400" y="4077720"/>
            <a:ext cx="37800" cy="291600"/>
          </a:xfrm>
          <a:prstGeom prst="rect">
            <a:avLst/>
          </a:prstGeom>
          <a:ln>
            <a:noFill/>
          </a:ln>
        </p:spPr>
      </p:pic>
      <p:sp>
        <p:nvSpPr>
          <p:cNvPr id="753" name="CustomShape 5"/>
          <p:cNvSpPr/>
          <p:nvPr/>
        </p:nvSpPr>
        <p:spPr>
          <a:xfrm>
            <a:off x="2581200" y="339912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4" name="CustomShape 6"/>
          <p:cNvSpPr/>
          <p:nvPr/>
        </p:nvSpPr>
        <p:spPr>
          <a:xfrm>
            <a:off x="2569320" y="4606560"/>
            <a:ext cx="446760" cy="446760"/>
          </a:xfrm>
          <a:prstGeom prst="ellipse">
            <a:avLst/>
          </a:prstGeom>
          <a:noFill/>
          <a:ln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7"/>
          <p:cNvSpPr/>
          <p:nvPr/>
        </p:nvSpPr>
        <p:spPr>
          <a:xfrm>
            <a:off x="3549960" y="2639520"/>
            <a:ext cx="936360" cy="576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Table Lookup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6" name="CustomShape 8"/>
          <p:cNvSpPr/>
          <p:nvPr/>
        </p:nvSpPr>
        <p:spPr>
          <a:xfrm>
            <a:off x="3540240" y="3334320"/>
            <a:ext cx="936360" cy="576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Table Lookup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7" name="CustomShape 9"/>
          <p:cNvSpPr/>
          <p:nvPr/>
        </p:nvSpPr>
        <p:spPr>
          <a:xfrm>
            <a:off x="3505320" y="4558680"/>
            <a:ext cx="936360" cy="576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Table Lookup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8" name="CustomShape 10"/>
          <p:cNvSpPr/>
          <p:nvPr/>
        </p:nvSpPr>
        <p:spPr>
          <a:xfrm>
            <a:off x="3093120" y="5527440"/>
            <a:ext cx="446760" cy="4467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59" name="Picture 14" descr=""/>
          <p:cNvPicPr/>
          <p:nvPr/>
        </p:nvPicPr>
        <p:blipFill>
          <a:blip r:embed="rId2"/>
          <a:stretch/>
        </p:blipFill>
        <p:spPr>
          <a:xfrm>
            <a:off x="3151800" y="5628600"/>
            <a:ext cx="329760" cy="240840"/>
          </a:xfrm>
          <a:prstGeom prst="rect">
            <a:avLst/>
          </a:prstGeom>
          <a:ln>
            <a:noFill/>
          </a:ln>
        </p:spPr>
      </p:pic>
      <p:sp>
        <p:nvSpPr>
          <p:cNvPr id="760" name="CustomShape 11"/>
          <p:cNvSpPr/>
          <p:nvPr/>
        </p:nvSpPr>
        <p:spPr>
          <a:xfrm flipV="1">
            <a:off x="3044160" y="2927160"/>
            <a:ext cx="50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12"/>
          <p:cNvSpPr/>
          <p:nvPr/>
        </p:nvSpPr>
        <p:spPr>
          <a:xfrm flipV="1">
            <a:off x="3027960" y="3621600"/>
            <a:ext cx="511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13"/>
          <p:cNvSpPr/>
          <p:nvPr/>
        </p:nvSpPr>
        <p:spPr>
          <a:xfrm>
            <a:off x="3016440" y="4830120"/>
            <a:ext cx="488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14"/>
          <p:cNvSpPr/>
          <p:nvPr/>
        </p:nvSpPr>
        <p:spPr>
          <a:xfrm flipH="1" flipV="1" rot="5400000">
            <a:off x="3070440" y="5092200"/>
            <a:ext cx="680040" cy="188280"/>
          </a:xfrm>
          <a:prstGeom prst="bentConnector2">
            <a:avLst/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4" name="Picture 19" descr=""/>
          <p:cNvPicPr/>
          <p:nvPr/>
        </p:nvPicPr>
        <p:blipFill>
          <a:blip r:embed="rId3"/>
          <a:stretch/>
        </p:blipFill>
        <p:spPr>
          <a:xfrm>
            <a:off x="2528640" y="4744440"/>
            <a:ext cx="583920" cy="202680"/>
          </a:xfrm>
          <a:prstGeom prst="rect">
            <a:avLst/>
          </a:prstGeom>
          <a:ln>
            <a:noFill/>
          </a:ln>
        </p:spPr>
      </p:pic>
      <p:sp>
        <p:nvSpPr>
          <p:cNvPr id="765" name="CustomShape 15"/>
          <p:cNvSpPr/>
          <p:nvPr/>
        </p:nvSpPr>
        <p:spPr>
          <a:xfrm rot="5400000">
            <a:off x="4105800" y="3481920"/>
            <a:ext cx="2495160" cy="810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Sentence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Representation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Extractor*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6" name="CustomShape 16"/>
          <p:cNvSpPr/>
          <p:nvPr/>
        </p:nvSpPr>
        <p:spPr>
          <a:xfrm flipV="1">
            <a:off x="4486680" y="2927160"/>
            <a:ext cx="46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7" name="CustomShape 17"/>
          <p:cNvSpPr/>
          <p:nvPr/>
        </p:nvSpPr>
        <p:spPr>
          <a:xfrm flipV="1">
            <a:off x="4464360" y="3621600"/>
            <a:ext cx="46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18"/>
          <p:cNvSpPr/>
          <p:nvPr/>
        </p:nvSpPr>
        <p:spPr>
          <a:xfrm>
            <a:off x="4442040" y="4847040"/>
            <a:ext cx="52200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19"/>
          <p:cNvSpPr/>
          <p:nvPr/>
        </p:nvSpPr>
        <p:spPr>
          <a:xfrm>
            <a:off x="8165520" y="3684600"/>
            <a:ext cx="1401840" cy="109188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32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20"/>
          <p:cNvSpPr/>
          <p:nvPr/>
        </p:nvSpPr>
        <p:spPr>
          <a:xfrm>
            <a:off x="6393240" y="3570480"/>
            <a:ext cx="1382040" cy="6242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An arbitrary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sub-graph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1" name="CustomShape 21"/>
          <p:cNvSpPr/>
          <p:nvPr/>
        </p:nvSpPr>
        <p:spPr>
          <a:xfrm>
            <a:off x="8302680" y="3783240"/>
            <a:ext cx="533160" cy="228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22"/>
          <p:cNvSpPr/>
          <p:nvPr/>
        </p:nvSpPr>
        <p:spPr>
          <a:xfrm>
            <a:off x="7775640" y="3882960"/>
            <a:ext cx="52668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3" name="Picture 28" descr=""/>
          <p:cNvPicPr/>
          <p:nvPr/>
        </p:nvPicPr>
        <p:blipFill>
          <a:blip r:embed="rId4"/>
          <a:stretch/>
        </p:blipFill>
        <p:spPr>
          <a:xfrm>
            <a:off x="8376840" y="3817080"/>
            <a:ext cx="380520" cy="177480"/>
          </a:xfrm>
          <a:prstGeom prst="rect">
            <a:avLst/>
          </a:prstGeom>
          <a:ln>
            <a:noFill/>
          </a:ln>
        </p:spPr>
      </p:pic>
      <p:sp>
        <p:nvSpPr>
          <p:cNvPr id="774" name="CustomShape 23"/>
          <p:cNvSpPr/>
          <p:nvPr/>
        </p:nvSpPr>
        <p:spPr>
          <a:xfrm>
            <a:off x="9164880" y="4367160"/>
            <a:ext cx="320040" cy="3322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5" name="Picture 30" descr=""/>
          <p:cNvPicPr/>
          <p:nvPr/>
        </p:nvPicPr>
        <p:blipFill>
          <a:blip r:embed="rId5"/>
          <a:stretch/>
        </p:blipFill>
        <p:spPr>
          <a:xfrm>
            <a:off x="9210240" y="4414680"/>
            <a:ext cx="228960" cy="237240"/>
          </a:xfrm>
          <a:prstGeom prst="rect">
            <a:avLst/>
          </a:prstGeom>
          <a:ln>
            <a:noFill/>
          </a:ln>
        </p:spPr>
      </p:pic>
      <p:sp>
        <p:nvSpPr>
          <p:cNvPr id="776" name="CustomShape 24"/>
          <p:cNvSpPr/>
          <p:nvPr/>
        </p:nvSpPr>
        <p:spPr>
          <a:xfrm flipH="1" rot="16200000">
            <a:off x="8606160" y="3975120"/>
            <a:ext cx="520560" cy="595080"/>
          </a:xfrm>
          <a:prstGeom prst="bentConnector2">
            <a:avLst/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7" name="Picture 32" descr=""/>
          <p:cNvPicPr/>
          <p:nvPr/>
        </p:nvPicPr>
        <p:blipFill>
          <a:blip r:embed="rId6"/>
          <a:stretch/>
        </p:blipFill>
        <p:spPr>
          <a:xfrm>
            <a:off x="9236160" y="3817080"/>
            <a:ext cx="177480" cy="151920"/>
          </a:xfrm>
          <a:prstGeom prst="rect">
            <a:avLst/>
          </a:prstGeom>
          <a:ln>
            <a:noFill/>
          </a:ln>
        </p:spPr>
      </p:pic>
      <p:sp>
        <p:nvSpPr>
          <p:cNvPr id="778" name="CustomShape 25"/>
          <p:cNvSpPr/>
          <p:nvPr/>
        </p:nvSpPr>
        <p:spPr>
          <a:xfrm>
            <a:off x="9173520" y="3784680"/>
            <a:ext cx="315000" cy="2260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26"/>
          <p:cNvSpPr/>
          <p:nvPr/>
        </p:nvSpPr>
        <p:spPr>
          <a:xfrm>
            <a:off x="8836200" y="3898080"/>
            <a:ext cx="33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27"/>
          <p:cNvSpPr/>
          <p:nvPr/>
        </p:nvSpPr>
        <p:spPr>
          <a:xfrm flipV="1">
            <a:off x="9325080" y="4011120"/>
            <a:ext cx="5760" cy="35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28"/>
          <p:cNvSpPr/>
          <p:nvPr/>
        </p:nvSpPr>
        <p:spPr>
          <a:xfrm rot="5400000">
            <a:off x="4674960" y="3731400"/>
            <a:ext cx="2495160" cy="3114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Concatenation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2" name="CustomShape 29"/>
          <p:cNvSpPr/>
          <p:nvPr/>
        </p:nvSpPr>
        <p:spPr>
          <a:xfrm flipV="1">
            <a:off x="6078240" y="3882240"/>
            <a:ext cx="3146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30"/>
          <p:cNvSpPr/>
          <p:nvPr/>
        </p:nvSpPr>
        <p:spPr>
          <a:xfrm>
            <a:off x="5766840" y="5556240"/>
            <a:ext cx="446760" cy="44676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31"/>
          <p:cNvSpPr/>
          <p:nvPr/>
        </p:nvSpPr>
        <p:spPr>
          <a:xfrm flipV="1">
            <a:off x="6148080" y="4194720"/>
            <a:ext cx="936000" cy="14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5" name="Picture 40" descr=""/>
          <p:cNvPicPr/>
          <p:nvPr/>
        </p:nvPicPr>
        <p:blipFill>
          <a:blip r:embed="rId7"/>
          <a:stretch/>
        </p:blipFill>
        <p:spPr>
          <a:xfrm>
            <a:off x="5920200" y="5660280"/>
            <a:ext cx="139320" cy="228240"/>
          </a:xfrm>
          <a:prstGeom prst="rect">
            <a:avLst/>
          </a:prstGeom>
          <a:ln>
            <a:noFill/>
          </a:ln>
        </p:spPr>
      </p:pic>
      <p:sp>
        <p:nvSpPr>
          <p:cNvPr id="786" name="CustomShape 32"/>
          <p:cNvSpPr/>
          <p:nvPr/>
        </p:nvSpPr>
        <p:spPr>
          <a:xfrm>
            <a:off x="8230320" y="3354840"/>
            <a:ext cx="1132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Softmax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87" name="Picture 42" descr=""/>
          <p:cNvPicPr/>
          <p:nvPr/>
        </p:nvPicPr>
        <p:blipFill>
          <a:blip r:embed="rId8"/>
          <a:stretch/>
        </p:blipFill>
        <p:spPr>
          <a:xfrm>
            <a:off x="2554920" y="2808000"/>
            <a:ext cx="596520" cy="202680"/>
          </a:xfrm>
          <a:prstGeom prst="rect">
            <a:avLst/>
          </a:prstGeom>
          <a:ln>
            <a:noFill/>
          </a:ln>
        </p:spPr>
      </p:pic>
      <p:pic>
        <p:nvPicPr>
          <p:cNvPr id="788" name="Picture 43" descr=""/>
          <p:cNvPicPr/>
          <p:nvPr/>
        </p:nvPicPr>
        <p:blipFill>
          <a:blip r:embed="rId9"/>
          <a:stretch/>
        </p:blipFill>
        <p:spPr>
          <a:xfrm>
            <a:off x="2395440" y="3493800"/>
            <a:ext cx="901440" cy="22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Neural N-Gram Language Model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9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The first neural language models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Trained using backpropagation and SGD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Generalizes to an unseen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-gram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Addresses the issue of data sparsity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How?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9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B39A881-5365-4823-9F0F-29B755E054E2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grpSp>
        <p:nvGrpSpPr>
          <p:cNvPr id="792" name="Group 4"/>
          <p:cNvGrpSpPr/>
          <p:nvPr/>
        </p:nvGrpSpPr>
        <p:grpSpPr>
          <a:xfrm>
            <a:off x="8610480" y="158760"/>
            <a:ext cx="3141720" cy="6699240"/>
            <a:chOff x="8610480" y="158760"/>
            <a:chExt cx="3141720" cy="6699240"/>
          </a:xfrm>
        </p:grpSpPr>
        <p:sp>
          <p:nvSpPr>
            <p:cNvPr id="793" name="CustomShape 5"/>
            <p:cNvSpPr/>
            <p:nvPr/>
          </p:nvSpPr>
          <p:spPr>
            <a:xfrm rot="16200000">
              <a:off x="8670960" y="625212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794" name="Picture 7" descr=""/>
            <p:cNvPicPr/>
            <p:nvPr/>
          </p:nvPicPr>
          <p:blipFill>
            <a:blip r:embed="rId1"/>
            <a:stretch/>
          </p:blipFill>
          <p:spPr>
            <a:xfrm rot="16200000">
              <a:off x="10072440" y="6338880"/>
              <a:ext cx="35280" cy="27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95" name="CustomShape 6"/>
            <p:cNvSpPr/>
            <p:nvPr/>
          </p:nvSpPr>
          <p:spPr>
            <a:xfrm rot="16200000">
              <a:off x="9320040" y="626724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6" name="CustomShape 7"/>
            <p:cNvSpPr/>
            <p:nvPr/>
          </p:nvSpPr>
          <p:spPr>
            <a:xfrm rot="16200000">
              <a:off x="10447920" y="627840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7" name="CustomShape 8"/>
            <p:cNvSpPr/>
            <p:nvPr/>
          </p:nvSpPr>
          <p:spPr>
            <a:xfrm rot="16200000">
              <a:off x="8442000" y="5073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798" name="CustomShape 9"/>
            <p:cNvSpPr/>
            <p:nvPr/>
          </p:nvSpPr>
          <p:spPr>
            <a:xfrm rot="16200000">
              <a:off x="9091080" y="5082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799" name="CustomShape 10"/>
            <p:cNvSpPr/>
            <p:nvPr/>
          </p:nvSpPr>
          <p:spPr>
            <a:xfrm rot="16200000">
              <a:off x="10234800" y="511488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00" name="CustomShape 11"/>
            <p:cNvSpPr/>
            <p:nvPr/>
          </p:nvSpPr>
          <p:spPr>
            <a:xfrm rot="16200000">
              <a:off x="11307960" y="578880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01" name="Picture 14" descr=""/>
            <p:cNvPicPr/>
            <p:nvPr/>
          </p:nvPicPr>
          <p:blipFill>
            <a:blip r:embed="rId2"/>
            <a:stretch/>
          </p:blipFill>
          <p:spPr>
            <a:xfrm rot="16200000">
              <a:off x="11360880" y="5884920"/>
              <a:ext cx="308160" cy="225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2" name="CustomShape 12"/>
            <p:cNvSpPr/>
            <p:nvPr/>
          </p:nvSpPr>
          <p:spPr>
            <a:xfrm flipV="1" rot="16200000">
              <a:off x="8643240" y="6015240"/>
              <a:ext cx="472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3" name="CustomShape 13"/>
            <p:cNvSpPr/>
            <p:nvPr/>
          </p:nvSpPr>
          <p:spPr>
            <a:xfrm flipV="1" rot="16200000">
              <a:off x="9289440" y="6027120"/>
              <a:ext cx="478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4" name="CustomShape 14"/>
            <p:cNvSpPr/>
            <p:nvPr/>
          </p:nvSpPr>
          <p:spPr>
            <a:xfrm rot="16200000">
              <a:off x="10436040" y="6042240"/>
              <a:ext cx="456480" cy="15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5" name="CustomShape 15"/>
            <p:cNvSpPr/>
            <p:nvPr/>
          </p:nvSpPr>
          <p:spPr>
            <a:xfrm flipH="1" flipV="1">
              <a:off x="10671840" y="5821200"/>
              <a:ext cx="635400" cy="17568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06" name="Picture 19" descr=""/>
            <p:cNvPicPr/>
            <p:nvPr/>
          </p:nvPicPr>
          <p:blipFill>
            <a:blip r:embed="rId3"/>
            <a:stretch/>
          </p:blipFill>
          <p:spPr>
            <a:xfrm rot="16200000">
              <a:off x="10398600" y="6365880"/>
              <a:ext cx="545400" cy="18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7" name="CustomShape 16"/>
            <p:cNvSpPr/>
            <p:nvPr/>
          </p:nvSpPr>
          <p:spPr>
            <a:xfrm>
              <a:off x="8610480" y="3716280"/>
              <a:ext cx="2330640" cy="7570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Sentence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Representation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 </a:t>
              </a: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Extractor*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08" name="CustomShape 17"/>
            <p:cNvSpPr/>
            <p:nvPr/>
          </p:nvSpPr>
          <p:spPr>
            <a:xfrm flipV="1" rot="16200000">
              <a:off x="8664480" y="468792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9" name="CustomShape 18"/>
            <p:cNvSpPr/>
            <p:nvPr/>
          </p:nvSpPr>
          <p:spPr>
            <a:xfrm flipV="1" rot="16200000">
              <a:off x="9313560" y="470880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0" name="CustomShape 19"/>
            <p:cNvSpPr/>
            <p:nvPr/>
          </p:nvSpPr>
          <p:spPr>
            <a:xfrm rot="16200000">
              <a:off x="10431000" y="4700160"/>
              <a:ext cx="48780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1" name="CustomShape 20"/>
            <p:cNvSpPr/>
            <p:nvPr/>
          </p:nvSpPr>
          <p:spPr>
            <a:xfrm rot="16200000">
              <a:off x="9442080" y="303480"/>
              <a:ext cx="1309320" cy="101988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32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2" name="CustomShape 21"/>
            <p:cNvSpPr/>
            <p:nvPr/>
          </p:nvSpPr>
          <p:spPr>
            <a:xfrm rot="16200000">
              <a:off x="9126360" y="2186280"/>
              <a:ext cx="1290960" cy="58320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An arbitrary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sub-graph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13" name="CustomShape 22"/>
            <p:cNvSpPr/>
            <p:nvPr/>
          </p:nvSpPr>
          <p:spPr>
            <a:xfrm rot="16200000">
              <a:off x="9536760" y="983880"/>
              <a:ext cx="497880" cy="213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4" name="CustomShape 23"/>
            <p:cNvSpPr/>
            <p:nvPr/>
          </p:nvSpPr>
          <p:spPr>
            <a:xfrm rot="16200000">
              <a:off x="9532800" y="1579320"/>
              <a:ext cx="49176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15" name="Picture 28" descr=""/>
            <p:cNvPicPr/>
            <p:nvPr/>
          </p:nvPicPr>
          <p:blipFill>
            <a:blip r:embed="rId4"/>
            <a:stretch/>
          </p:blipFill>
          <p:spPr>
            <a:xfrm rot="16200000">
              <a:off x="9615600" y="1009800"/>
              <a:ext cx="355680" cy="16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16" name="CustomShape 24"/>
            <p:cNvSpPr/>
            <p:nvPr/>
          </p:nvSpPr>
          <p:spPr>
            <a:xfrm rot="16200000">
              <a:off x="10230120" y="229680"/>
              <a:ext cx="298800" cy="310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17" name="Picture 30" descr=""/>
            <p:cNvPicPr/>
            <p:nvPr/>
          </p:nvPicPr>
          <p:blipFill>
            <a:blip r:embed="rId5"/>
            <a:stretch/>
          </p:blipFill>
          <p:spPr>
            <a:xfrm rot="16200000">
              <a:off x="10272240" y="273960"/>
              <a:ext cx="213840" cy="22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18" name="CustomShape 25"/>
            <p:cNvSpPr/>
            <p:nvPr/>
          </p:nvSpPr>
          <p:spPr>
            <a:xfrm flipH="1" rot="10800000">
              <a:off x="9893520" y="1090800"/>
              <a:ext cx="486000" cy="55584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19" name="Picture 32" descr=""/>
            <p:cNvPicPr/>
            <p:nvPr/>
          </p:nvPicPr>
          <p:blipFill>
            <a:blip r:embed="rId6"/>
            <a:stretch/>
          </p:blipFill>
          <p:spPr>
            <a:xfrm rot="16200000">
              <a:off x="9698760" y="313920"/>
              <a:ext cx="165600" cy="141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0" name="CustomShape 26"/>
            <p:cNvSpPr/>
            <p:nvPr/>
          </p:nvSpPr>
          <p:spPr>
            <a:xfrm rot="16200000">
              <a:off x="9638640" y="273240"/>
              <a:ext cx="294480" cy="211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1" name="CustomShape 27"/>
            <p:cNvSpPr/>
            <p:nvPr/>
          </p:nvSpPr>
          <p:spPr>
            <a:xfrm rot="16200000">
              <a:off x="9628560" y="684000"/>
              <a:ext cx="315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2" name="CustomShape 28"/>
            <p:cNvSpPr/>
            <p:nvPr/>
          </p:nvSpPr>
          <p:spPr>
            <a:xfrm flipV="1" rot="16200000">
              <a:off x="10055520" y="214560"/>
              <a:ext cx="540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3" name="CustomShape 29"/>
            <p:cNvSpPr/>
            <p:nvPr/>
          </p:nvSpPr>
          <p:spPr>
            <a:xfrm>
              <a:off x="8610480" y="3417480"/>
              <a:ext cx="2330640" cy="2908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Concatenation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24" name="CustomShape 30"/>
            <p:cNvSpPr/>
            <p:nvPr/>
          </p:nvSpPr>
          <p:spPr>
            <a:xfrm flipV="1" rot="16200000">
              <a:off x="9627480" y="3268440"/>
              <a:ext cx="293760" cy="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5" name="CustomShape 31"/>
            <p:cNvSpPr/>
            <p:nvPr/>
          </p:nvSpPr>
          <p:spPr>
            <a:xfrm rot="16200000">
              <a:off x="11334960" y="329148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6" name="CustomShape 32"/>
            <p:cNvSpPr/>
            <p:nvPr/>
          </p:nvSpPr>
          <p:spPr>
            <a:xfrm flipV="1" rot="16200000">
              <a:off x="10292760" y="2248200"/>
              <a:ext cx="874440" cy="133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27" name="Picture 40" descr=""/>
            <p:cNvPicPr/>
            <p:nvPr/>
          </p:nvPicPr>
          <p:blipFill>
            <a:blip r:embed="rId7"/>
            <a:stretch/>
          </p:blipFill>
          <p:spPr>
            <a:xfrm rot="16200000">
              <a:off x="11473560" y="3393360"/>
              <a:ext cx="130320" cy="213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8" name="CustomShape 33"/>
            <p:cNvSpPr/>
            <p:nvPr/>
          </p:nvSpPr>
          <p:spPr>
            <a:xfrm rot="16200000">
              <a:off x="9005760" y="742680"/>
              <a:ext cx="8161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Softmax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829" name="Picture 42" descr=""/>
            <p:cNvPicPr/>
            <p:nvPr/>
          </p:nvPicPr>
          <p:blipFill>
            <a:blip r:embed="rId8"/>
            <a:stretch/>
          </p:blipFill>
          <p:spPr>
            <a:xfrm rot="16200000">
              <a:off x="8583840" y="6336000"/>
              <a:ext cx="557280" cy="189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0" name="Picture 43" descr=""/>
            <p:cNvPicPr/>
            <p:nvPr/>
          </p:nvPicPr>
          <p:blipFill>
            <a:blip r:embed="rId9"/>
            <a:stretch/>
          </p:blipFill>
          <p:spPr>
            <a:xfrm rot="16200000">
              <a:off x="9093960" y="6330240"/>
              <a:ext cx="842040" cy="21312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Supervised Learning – Overview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Given: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                               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and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Optimization algorithm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Supervised learning finds an appropriate algorithm/model automatically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For each hypothesis set        , find the best model:</a:t>
            </a:r>
            <a:br/>
            <a:br/>
            <a:br/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using the optimization algorithm.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52" name="Picture 3" descr=""/>
          <p:cNvPicPr/>
          <p:nvPr/>
        </p:nvPicPr>
        <p:blipFill>
          <a:blip r:embed="rId1"/>
          <a:stretch/>
        </p:blipFill>
        <p:spPr>
          <a:xfrm>
            <a:off x="1819080" y="2342520"/>
            <a:ext cx="3898440" cy="329760"/>
          </a:xfrm>
          <a:prstGeom prst="rect">
            <a:avLst/>
          </a:prstGeom>
          <a:ln>
            <a:noFill/>
          </a:ln>
        </p:spPr>
      </p:pic>
      <p:pic>
        <p:nvPicPr>
          <p:cNvPr id="153" name="Picture 4" descr=""/>
          <p:cNvPicPr/>
          <p:nvPr/>
        </p:nvPicPr>
        <p:blipFill>
          <a:blip r:embed="rId2"/>
          <a:stretch/>
        </p:blipFill>
        <p:spPr>
          <a:xfrm>
            <a:off x="1874520" y="2734560"/>
            <a:ext cx="1980720" cy="329760"/>
          </a:xfrm>
          <a:prstGeom prst="rect">
            <a:avLst/>
          </a:prstGeom>
          <a:ln>
            <a:noFill/>
          </a:ln>
        </p:spPr>
      </p:pic>
      <p:pic>
        <p:nvPicPr>
          <p:cNvPr id="154" name="Picture 5" descr=""/>
          <p:cNvPicPr/>
          <p:nvPr/>
        </p:nvPicPr>
        <p:blipFill>
          <a:blip r:embed="rId3"/>
          <a:stretch/>
        </p:blipFill>
        <p:spPr>
          <a:xfrm>
            <a:off x="6369480" y="2365200"/>
            <a:ext cx="1396800" cy="291600"/>
          </a:xfrm>
          <a:prstGeom prst="rect">
            <a:avLst/>
          </a:prstGeom>
          <a:ln>
            <a:noFill/>
          </a:ln>
        </p:spPr>
      </p:pic>
      <p:pic>
        <p:nvPicPr>
          <p:cNvPr id="155" name="Picture 8" descr=""/>
          <p:cNvPicPr/>
          <p:nvPr/>
        </p:nvPicPr>
        <p:blipFill>
          <a:blip r:embed="rId4"/>
          <a:stretch/>
        </p:blipFill>
        <p:spPr>
          <a:xfrm>
            <a:off x="1819080" y="3146400"/>
            <a:ext cx="1638000" cy="291600"/>
          </a:xfrm>
          <a:prstGeom prst="rect">
            <a:avLst/>
          </a:prstGeom>
          <a:ln>
            <a:noFill/>
          </a:ln>
        </p:spPr>
      </p:pic>
      <p:pic>
        <p:nvPicPr>
          <p:cNvPr id="156" name="Picture 7" descr=""/>
          <p:cNvPicPr/>
          <p:nvPr/>
        </p:nvPicPr>
        <p:blipFill>
          <a:blip r:embed="rId5"/>
          <a:stretch/>
        </p:blipFill>
        <p:spPr>
          <a:xfrm>
            <a:off x="4681800" y="4425480"/>
            <a:ext cx="482400" cy="279000"/>
          </a:xfrm>
          <a:prstGeom prst="rect">
            <a:avLst/>
          </a:prstGeom>
          <a:ln>
            <a:noFill/>
          </a:ln>
        </p:spPr>
      </p:pic>
      <p:pic>
        <p:nvPicPr>
          <p:cNvPr id="157" name="Picture 9" descr=""/>
          <p:cNvPicPr/>
          <p:nvPr/>
        </p:nvPicPr>
        <p:blipFill>
          <a:blip r:embed="rId6"/>
          <a:stretch/>
        </p:blipFill>
        <p:spPr>
          <a:xfrm>
            <a:off x="3457440" y="4742640"/>
            <a:ext cx="4635000" cy="939600"/>
          </a:xfrm>
          <a:prstGeom prst="rect">
            <a:avLst/>
          </a:prstGeom>
          <a:ln>
            <a:noFill/>
          </a:ln>
        </p:spPr>
      </p:pic>
      <p:sp>
        <p:nvSpPr>
          <p:cNvPr id="15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635E803-BE1F-486B-804C-3C83B3BDA536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Neural N-Gram Language Model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3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Why does the data sparsity happen?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 “shallow” answer: some n-grams do not occur in the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training data, while they do in the test time.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 “slightly deeper” answer: it is difficult to impose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token/phrase similarities in the discrete space.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3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E3032D2-0B88-4192-8FB8-F0E8B097FF05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grpSp>
        <p:nvGrpSpPr>
          <p:cNvPr id="834" name="Group 4"/>
          <p:cNvGrpSpPr/>
          <p:nvPr/>
        </p:nvGrpSpPr>
        <p:grpSpPr>
          <a:xfrm>
            <a:off x="8610480" y="158760"/>
            <a:ext cx="3141720" cy="6699240"/>
            <a:chOff x="8610480" y="158760"/>
            <a:chExt cx="3141720" cy="6699240"/>
          </a:xfrm>
        </p:grpSpPr>
        <p:sp>
          <p:nvSpPr>
            <p:cNvPr id="835" name="CustomShape 5"/>
            <p:cNvSpPr/>
            <p:nvPr/>
          </p:nvSpPr>
          <p:spPr>
            <a:xfrm rot="16200000">
              <a:off x="8670960" y="625212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36" name="Picture 7" descr=""/>
            <p:cNvPicPr/>
            <p:nvPr/>
          </p:nvPicPr>
          <p:blipFill>
            <a:blip r:embed="rId1"/>
            <a:stretch/>
          </p:blipFill>
          <p:spPr>
            <a:xfrm rot="16200000">
              <a:off x="10072440" y="6338880"/>
              <a:ext cx="35280" cy="27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37" name="CustomShape 6"/>
            <p:cNvSpPr/>
            <p:nvPr/>
          </p:nvSpPr>
          <p:spPr>
            <a:xfrm rot="16200000">
              <a:off x="9320040" y="626724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8" name="CustomShape 7"/>
            <p:cNvSpPr/>
            <p:nvPr/>
          </p:nvSpPr>
          <p:spPr>
            <a:xfrm rot="16200000">
              <a:off x="10447920" y="627840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9" name="CustomShape 8"/>
            <p:cNvSpPr/>
            <p:nvPr/>
          </p:nvSpPr>
          <p:spPr>
            <a:xfrm rot="16200000">
              <a:off x="8442000" y="5073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40" name="CustomShape 9"/>
            <p:cNvSpPr/>
            <p:nvPr/>
          </p:nvSpPr>
          <p:spPr>
            <a:xfrm rot="16200000">
              <a:off x="9091080" y="5082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41" name="CustomShape 10"/>
            <p:cNvSpPr/>
            <p:nvPr/>
          </p:nvSpPr>
          <p:spPr>
            <a:xfrm rot="16200000">
              <a:off x="10234800" y="511488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42" name="CustomShape 11"/>
            <p:cNvSpPr/>
            <p:nvPr/>
          </p:nvSpPr>
          <p:spPr>
            <a:xfrm rot="16200000">
              <a:off x="11307960" y="578880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43" name="Picture 14" descr=""/>
            <p:cNvPicPr/>
            <p:nvPr/>
          </p:nvPicPr>
          <p:blipFill>
            <a:blip r:embed="rId2"/>
            <a:stretch/>
          </p:blipFill>
          <p:spPr>
            <a:xfrm rot="16200000">
              <a:off x="11360880" y="5884920"/>
              <a:ext cx="308160" cy="225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4" name="CustomShape 12"/>
            <p:cNvSpPr/>
            <p:nvPr/>
          </p:nvSpPr>
          <p:spPr>
            <a:xfrm flipV="1" rot="16200000">
              <a:off x="8643240" y="6015240"/>
              <a:ext cx="472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5" name="CustomShape 13"/>
            <p:cNvSpPr/>
            <p:nvPr/>
          </p:nvSpPr>
          <p:spPr>
            <a:xfrm flipV="1" rot="16200000">
              <a:off x="9289440" y="6027120"/>
              <a:ext cx="478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6" name="CustomShape 14"/>
            <p:cNvSpPr/>
            <p:nvPr/>
          </p:nvSpPr>
          <p:spPr>
            <a:xfrm rot="16200000">
              <a:off x="10436040" y="6042240"/>
              <a:ext cx="456480" cy="15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7" name="CustomShape 15"/>
            <p:cNvSpPr/>
            <p:nvPr/>
          </p:nvSpPr>
          <p:spPr>
            <a:xfrm flipH="1" flipV="1">
              <a:off x="10671840" y="5821200"/>
              <a:ext cx="635400" cy="17568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48" name="Picture 19" descr=""/>
            <p:cNvPicPr/>
            <p:nvPr/>
          </p:nvPicPr>
          <p:blipFill>
            <a:blip r:embed="rId3"/>
            <a:stretch/>
          </p:blipFill>
          <p:spPr>
            <a:xfrm rot="16200000">
              <a:off x="10398600" y="6365880"/>
              <a:ext cx="545400" cy="18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9" name="CustomShape 16"/>
            <p:cNvSpPr/>
            <p:nvPr/>
          </p:nvSpPr>
          <p:spPr>
            <a:xfrm>
              <a:off x="8610480" y="3716280"/>
              <a:ext cx="2330640" cy="7570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Sentence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Representation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 </a:t>
              </a: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Extractor*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50" name="CustomShape 17"/>
            <p:cNvSpPr/>
            <p:nvPr/>
          </p:nvSpPr>
          <p:spPr>
            <a:xfrm flipV="1" rot="16200000">
              <a:off x="8664480" y="468792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1" name="CustomShape 18"/>
            <p:cNvSpPr/>
            <p:nvPr/>
          </p:nvSpPr>
          <p:spPr>
            <a:xfrm flipV="1" rot="16200000">
              <a:off x="9313560" y="470880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2" name="CustomShape 19"/>
            <p:cNvSpPr/>
            <p:nvPr/>
          </p:nvSpPr>
          <p:spPr>
            <a:xfrm rot="16200000">
              <a:off x="10431000" y="4700160"/>
              <a:ext cx="48780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3" name="CustomShape 20"/>
            <p:cNvSpPr/>
            <p:nvPr/>
          </p:nvSpPr>
          <p:spPr>
            <a:xfrm rot="16200000">
              <a:off x="9442080" y="303480"/>
              <a:ext cx="1309320" cy="101988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32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4" name="CustomShape 21"/>
            <p:cNvSpPr/>
            <p:nvPr/>
          </p:nvSpPr>
          <p:spPr>
            <a:xfrm rot="16200000">
              <a:off x="9126360" y="2186280"/>
              <a:ext cx="1290960" cy="58320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An arbitrary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sub-graph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55" name="CustomShape 22"/>
            <p:cNvSpPr/>
            <p:nvPr/>
          </p:nvSpPr>
          <p:spPr>
            <a:xfrm rot="16200000">
              <a:off x="9536760" y="983880"/>
              <a:ext cx="497880" cy="213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6" name="CustomShape 23"/>
            <p:cNvSpPr/>
            <p:nvPr/>
          </p:nvSpPr>
          <p:spPr>
            <a:xfrm rot="16200000">
              <a:off x="9532800" y="1579320"/>
              <a:ext cx="49176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57" name="Picture 28" descr=""/>
            <p:cNvPicPr/>
            <p:nvPr/>
          </p:nvPicPr>
          <p:blipFill>
            <a:blip r:embed="rId4"/>
            <a:stretch/>
          </p:blipFill>
          <p:spPr>
            <a:xfrm rot="16200000">
              <a:off x="9615600" y="1009800"/>
              <a:ext cx="355680" cy="16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8" name="CustomShape 24"/>
            <p:cNvSpPr/>
            <p:nvPr/>
          </p:nvSpPr>
          <p:spPr>
            <a:xfrm rot="16200000">
              <a:off x="10230120" y="229680"/>
              <a:ext cx="298800" cy="310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59" name="Picture 30" descr=""/>
            <p:cNvPicPr/>
            <p:nvPr/>
          </p:nvPicPr>
          <p:blipFill>
            <a:blip r:embed="rId5"/>
            <a:stretch/>
          </p:blipFill>
          <p:spPr>
            <a:xfrm rot="16200000">
              <a:off x="10272240" y="273960"/>
              <a:ext cx="213840" cy="22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0" name="CustomShape 25"/>
            <p:cNvSpPr/>
            <p:nvPr/>
          </p:nvSpPr>
          <p:spPr>
            <a:xfrm flipH="1" rot="10800000">
              <a:off x="9893520" y="1090800"/>
              <a:ext cx="486000" cy="55584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61" name="Picture 32" descr=""/>
            <p:cNvPicPr/>
            <p:nvPr/>
          </p:nvPicPr>
          <p:blipFill>
            <a:blip r:embed="rId6"/>
            <a:stretch/>
          </p:blipFill>
          <p:spPr>
            <a:xfrm rot="16200000">
              <a:off x="9698760" y="313920"/>
              <a:ext cx="165600" cy="141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2" name="CustomShape 26"/>
            <p:cNvSpPr/>
            <p:nvPr/>
          </p:nvSpPr>
          <p:spPr>
            <a:xfrm rot="16200000">
              <a:off x="9638640" y="273240"/>
              <a:ext cx="294480" cy="211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3" name="CustomShape 27"/>
            <p:cNvSpPr/>
            <p:nvPr/>
          </p:nvSpPr>
          <p:spPr>
            <a:xfrm rot="16200000">
              <a:off x="9628560" y="684000"/>
              <a:ext cx="315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4" name="CustomShape 28"/>
            <p:cNvSpPr/>
            <p:nvPr/>
          </p:nvSpPr>
          <p:spPr>
            <a:xfrm flipV="1" rot="16200000">
              <a:off x="10055520" y="214560"/>
              <a:ext cx="540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5" name="CustomShape 29"/>
            <p:cNvSpPr/>
            <p:nvPr/>
          </p:nvSpPr>
          <p:spPr>
            <a:xfrm>
              <a:off x="8610480" y="3417480"/>
              <a:ext cx="2330640" cy="2908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Concatenation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66" name="CustomShape 30"/>
            <p:cNvSpPr/>
            <p:nvPr/>
          </p:nvSpPr>
          <p:spPr>
            <a:xfrm flipV="1" rot="16200000">
              <a:off x="9627480" y="3268440"/>
              <a:ext cx="293760" cy="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7" name="CustomShape 31"/>
            <p:cNvSpPr/>
            <p:nvPr/>
          </p:nvSpPr>
          <p:spPr>
            <a:xfrm rot="16200000">
              <a:off x="11334960" y="329148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8" name="CustomShape 32"/>
            <p:cNvSpPr/>
            <p:nvPr/>
          </p:nvSpPr>
          <p:spPr>
            <a:xfrm flipV="1" rot="16200000">
              <a:off x="10292760" y="2248200"/>
              <a:ext cx="874440" cy="133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69" name="Picture 40" descr=""/>
            <p:cNvPicPr/>
            <p:nvPr/>
          </p:nvPicPr>
          <p:blipFill>
            <a:blip r:embed="rId7"/>
            <a:stretch/>
          </p:blipFill>
          <p:spPr>
            <a:xfrm rot="16200000">
              <a:off x="11473560" y="3393360"/>
              <a:ext cx="130320" cy="213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0" name="CustomShape 33"/>
            <p:cNvSpPr/>
            <p:nvPr/>
          </p:nvSpPr>
          <p:spPr>
            <a:xfrm rot="16200000">
              <a:off x="9005760" y="742680"/>
              <a:ext cx="8161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Softmax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871" name="Picture 42" descr=""/>
            <p:cNvPicPr/>
            <p:nvPr/>
          </p:nvPicPr>
          <p:blipFill>
            <a:blip r:embed="rId8"/>
            <a:stretch/>
          </p:blipFill>
          <p:spPr>
            <a:xfrm rot="16200000">
              <a:off x="8583840" y="6336000"/>
              <a:ext cx="557280" cy="189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2" name="Picture 43" descr=""/>
            <p:cNvPicPr/>
            <p:nvPr/>
          </p:nvPicPr>
          <p:blipFill>
            <a:blip r:embed="rId9"/>
            <a:stretch/>
          </p:blipFill>
          <p:spPr>
            <a:xfrm rot="16200000">
              <a:off x="9093960" y="6330240"/>
              <a:ext cx="842040" cy="21312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Neural N-Gram Language Model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7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Why does the data sparsity happen?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Back to the earlier example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Problem: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Observation: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If the LM knew “llama” is a mammal similar to “cat”,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“dog” and “deer”, it would be able to guess ”chasing a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llama” is as likely as “chasing a cat”, “chasing a dog”,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and “chasing a deer”.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75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A2B787E-4443-4A7E-8D67-086CA0F4840B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grpSp>
        <p:nvGrpSpPr>
          <p:cNvPr id="876" name="Group 4"/>
          <p:cNvGrpSpPr/>
          <p:nvPr/>
        </p:nvGrpSpPr>
        <p:grpSpPr>
          <a:xfrm>
            <a:off x="8610480" y="158760"/>
            <a:ext cx="3141720" cy="6699240"/>
            <a:chOff x="8610480" y="158760"/>
            <a:chExt cx="3141720" cy="6699240"/>
          </a:xfrm>
        </p:grpSpPr>
        <p:sp>
          <p:nvSpPr>
            <p:cNvPr id="877" name="CustomShape 5"/>
            <p:cNvSpPr/>
            <p:nvPr/>
          </p:nvSpPr>
          <p:spPr>
            <a:xfrm rot="16200000">
              <a:off x="8670960" y="625212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78" name="Picture 7" descr=""/>
            <p:cNvPicPr/>
            <p:nvPr/>
          </p:nvPicPr>
          <p:blipFill>
            <a:blip r:embed="rId1"/>
            <a:stretch/>
          </p:blipFill>
          <p:spPr>
            <a:xfrm rot="16200000">
              <a:off x="10072440" y="6338880"/>
              <a:ext cx="35280" cy="27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9" name="CustomShape 6"/>
            <p:cNvSpPr/>
            <p:nvPr/>
          </p:nvSpPr>
          <p:spPr>
            <a:xfrm rot="16200000">
              <a:off x="9320040" y="626724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0" name="CustomShape 7"/>
            <p:cNvSpPr/>
            <p:nvPr/>
          </p:nvSpPr>
          <p:spPr>
            <a:xfrm rot="16200000">
              <a:off x="10447920" y="627840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1" name="CustomShape 8"/>
            <p:cNvSpPr/>
            <p:nvPr/>
          </p:nvSpPr>
          <p:spPr>
            <a:xfrm rot="16200000">
              <a:off x="8442000" y="5073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82" name="CustomShape 9"/>
            <p:cNvSpPr/>
            <p:nvPr/>
          </p:nvSpPr>
          <p:spPr>
            <a:xfrm rot="16200000">
              <a:off x="9091080" y="5082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83" name="CustomShape 10"/>
            <p:cNvSpPr/>
            <p:nvPr/>
          </p:nvSpPr>
          <p:spPr>
            <a:xfrm rot="16200000">
              <a:off x="10234800" y="511488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84" name="CustomShape 11"/>
            <p:cNvSpPr/>
            <p:nvPr/>
          </p:nvSpPr>
          <p:spPr>
            <a:xfrm rot="16200000">
              <a:off x="11307960" y="578880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85" name="Picture 14" descr=""/>
            <p:cNvPicPr/>
            <p:nvPr/>
          </p:nvPicPr>
          <p:blipFill>
            <a:blip r:embed="rId2"/>
            <a:stretch/>
          </p:blipFill>
          <p:spPr>
            <a:xfrm rot="16200000">
              <a:off x="11360880" y="5884920"/>
              <a:ext cx="308160" cy="225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6" name="CustomShape 12"/>
            <p:cNvSpPr/>
            <p:nvPr/>
          </p:nvSpPr>
          <p:spPr>
            <a:xfrm flipV="1" rot="16200000">
              <a:off x="8643240" y="6015240"/>
              <a:ext cx="472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7" name="CustomShape 13"/>
            <p:cNvSpPr/>
            <p:nvPr/>
          </p:nvSpPr>
          <p:spPr>
            <a:xfrm flipV="1" rot="16200000">
              <a:off x="9289440" y="6027120"/>
              <a:ext cx="478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8" name="CustomShape 14"/>
            <p:cNvSpPr/>
            <p:nvPr/>
          </p:nvSpPr>
          <p:spPr>
            <a:xfrm rot="16200000">
              <a:off x="10436040" y="6042240"/>
              <a:ext cx="456480" cy="15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9" name="CustomShape 15"/>
            <p:cNvSpPr/>
            <p:nvPr/>
          </p:nvSpPr>
          <p:spPr>
            <a:xfrm flipH="1" flipV="1">
              <a:off x="10671840" y="5821200"/>
              <a:ext cx="635400" cy="17568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90" name="Picture 19" descr=""/>
            <p:cNvPicPr/>
            <p:nvPr/>
          </p:nvPicPr>
          <p:blipFill>
            <a:blip r:embed="rId3"/>
            <a:stretch/>
          </p:blipFill>
          <p:spPr>
            <a:xfrm rot="16200000">
              <a:off x="10398600" y="6365880"/>
              <a:ext cx="545400" cy="18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91" name="CustomShape 16"/>
            <p:cNvSpPr/>
            <p:nvPr/>
          </p:nvSpPr>
          <p:spPr>
            <a:xfrm>
              <a:off x="8610480" y="3716280"/>
              <a:ext cx="2330640" cy="7570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Sentence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Representation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 </a:t>
              </a: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Extractor*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92" name="CustomShape 17"/>
            <p:cNvSpPr/>
            <p:nvPr/>
          </p:nvSpPr>
          <p:spPr>
            <a:xfrm flipV="1" rot="16200000">
              <a:off x="8664480" y="468792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3" name="CustomShape 18"/>
            <p:cNvSpPr/>
            <p:nvPr/>
          </p:nvSpPr>
          <p:spPr>
            <a:xfrm flipV="1" rot="16200000">
              <a:off x="9313560" y="470880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4" name="CustomShape 19"/>
            <p:cNvSpPr/>
            <p:nvPr/>
          </p:nvSpPr>
          <p:spPr>
            <a:xfrm rot="16200000">
              <a:off x="10431000" y="4700160"/>
              <a:ext cx="48780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5" name="CustomShape 20"/>
            <p:cNvSpPr/>
            <p:nvPr/>
          </p:nvSpPr>
          <p:spPr>
            <a:xfrm rot="16200000">
              <a:off x="9442080" y="303480"/>
              <a:ext cx="1309320" cy="101988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32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6" name="CustomShape 21"/>
            <p:cNvSpPr/>
            <p:nvPr/>
          </p:nvSpPr>
          <p:spPr>
            <a:xfrm rot="16200000">
              <a:off x="9126360" y="2186280"/>
              <a:ext cx="1290960" cy="58320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An arbitrary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sub-graph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97" name="CustomShape 22"/>
            <p:cNvSpPr/>
            <p:nvPr/>
          </p:nvSpPr>
          <p:spPr>
            <a:xfrm rot="16200000">
              <a:off x="9536760" y="983880"/>
              <a:ext cx="497880" cy="213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8" name="CustomShape 23"/>
            <p:cNvSpPr/>
            <p:nvPr/>
          </p:nvSpPr>
          <p:spPr>
            <a:xfrm rot="16200000">
              <a:off x="9532800" y="1579320"/>
              <a:ext cx="49176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99" name="Picture 28" descr=""/>
            <p:cNvPicPr/>
            <p:nvPr/>
          </p:nvPicPr>
          <p:blipFill>
            <a:blip r:embed="rId4"/>
            <a:stretch/>
          </p:blipFill>
          <p:spPr>
            <a:xfrm rot="16200000">
              <a:off x="9615600" y="1009800"/>
              <a:ext cx="355680" cy="16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0" name="CustomShape 24"/>
            <p:cNvSpPr/>
            <p:nvPr/>
          </p:nvSpPr>
          <p:spPr>
            <a:xfrm rot="16200000">
              <a:off x="10230120" y="229680"/>
              <a:ext cx="298800" cy="310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01" name="Picture 30" descr=""/>
            <p:cNvPicPr/>
            <p:nvPr/>
          </p:nvPicPr>
          <p:blipFill>
            <a:blip r:embed="rId5"/>
            <a:stretch/>
          </p:blipFill>
          <p:spPr>
            <a:xfrm rot="16200000">
              <a:off x="10272240" y="273960"/>
              <a:ext cx="213840" cy="22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2" name="CustomShape 25"/>
            <p:cNvSpPr/>
            <p:nvPr/>
          </p:nvSpPr>
          <p:spPr>
            <a:xfrm flipH="1" rot="10800000">
              <a:off x="9893520" y="1090800"/>
              <a:ext cx="486000" cy="55584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03" name="Picture 32" descr=""/>
            <p:cNvPicPr/>
            <p:nvPr/>
          </p:nvPicPr>
          <p:blipFill>
            <a:blip r:embed="rId6"/>
            <a:stretch/>
          </p:blipFill>
          <p:spPr>
            <a:xfrm rot="16200000">
              <a:off x="9698760" y="313920"/>
              <a:ext cx="165600" cy="141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4" name="CustomShape 26"/>
            <p:cNvSpPr/>
            <p:nvPr/>
          </p:nvSpPr>
          <p:spPr>
            <a:xfrm rot="16200000">
              <a:off x="9638640" y="273240"/>
              <a:ext cx="294480" cy="211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5" name="CustomShape 27"/>
            <p:cNvSpPr/>
            <p:nvPr/>
          </p:nvSpPr>
          <p:spPr>
            <a:xfrm rot="16200000">
              <a:off x="9628560" y="684000"/>
              <a:ext cx="315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6" name="CustomShape 28"/>
            <p:cNvSpPr/>
            <p:nvPr/>
          </p:nvSpPr>
          <p:spPr>
            <a:xfrm flipV="1" rot="16200000">
              <a:off x="10055520" y="214560"/>
              <a:ext cx="540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7" name="CustomShape 29"/>
            <p:cNvSpPr/>
            <p:nvPr/>
          </p:nvSpPr>
          <p:spPr>
            <a:xfrm>
              <a:off x="8610480" y="3417480"/>
              <a:ext cx="2330640" cy="2908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Concatenation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08" name="CustomShape 30"/>
            <p:cNvSpPr/>
            <p:nvPr/>
          </p:nvSpPr>
          <p:spPr>
            <a:xfrm flipV="1" rot="16200000">
              <a:off x="9627480" y="3268440"/>
              <a:ext cx="293760" cy="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9" name="CustomShape 31"/>
            <p:cNvSpPr/>
            <p:nvPr/>
          </p:nvSpPr>
          <p:spPr>
            <a:xfrm rot="16200000">
              <a:off x="11334960" y="329148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0" name="CustomShape 32"/>
            <p:cNvSpPr/>
            <p:nvPr/>
          </p:nvSpPr>
          <p:spPr>
            <a:xfrm flipV="1" rot="16200000">
              <a:off x="10292760" y="2248200"/>
              <a:ext cx="874440" cy="133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11" name="Picture 40" descr=""/>
            <p:cNvPicPr/>
            <p:nvPr/>
          </p:nvPicPr>
          <p:blipFill>
            <a:blip r:embed="rId7"/>
            <a:stretch/>
          </p:blipFill>
          <p:spPr>
            <a:xfrm rot="16200000">
              <a:off x="11473560" y="3393360"/>
              <a:ext cx="130320" cy="213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12" name="CustomShape 33"/>
            <p:cNvSpPr/>
            <p:nvPr/>
          </p:nvSpPr>
          <p:spPr>
            <a:xfrm rot="16200000">
              <a:off x="9005760" y="742680"/>
              <a:ext cx="8161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Softmax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913" name="Picture 42" descr=""/>
            <p:cNvPicPr/>
            <p:nvPr/>
          </p:nvPicPr>
          <p:blipFill>
            <a:blip r:embed="rId8"/>
            <a:stretch/>
          </p:blipFill>
          <p:spPr>
            <a:xfrm rot="16200000">
              <a:off x="8583840" y="6336000"/>
              <a:ext cx="557280" cy="189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4" name="Picture 43" descr=""/>
            <p:cNvPicPr/>
            <p:nvPr/>
          </p:nvPicPr>
          <p:blipFill>
            <a:blip r:embed="rId9"/>
            <a:stretch/>
          </p:blipFill>
          <p:spPr>
            <a:xfrm rot="16200000">
              <a:off x="9093960" y="6330240"/>
              <a:ext cx="842040" cy="2131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15" name="Picture 6" descr=""/>
          <p:cNvPicPr/>
          <p:nvPr/>
        </p:nvPicPr>
        <p:blipFill>
          <a:blip r:embed="rId10"/>
          <a:stretch/>
        </p:blipFill>
        <p:spPr>
          <a:xfrm>
            <a:off x="2813040" y="2850840"/>
            <a:ext cx="3085920" cy="329760"/>
          </a:xfrm>
          <a:prstGeom prst="rect">
            <a:avLst/>
          </a:prstGeom>
          <a:ln>
            <a:noFill/>
          </a:ln>
        </p:spPr>
      </p:pic>
      <p:pic>
        <p:nvPicPr>
          <p:cNvPr id="916" name="Picture 47" descr=""/>
          <p:cNvPicPr/>
          <p:nvPr/>
        </p:nvPicPr>
        <p:blipFill>
          <a:blip r:embed="rId11"/>
          <a:stretch/>
        </p:blipFill>
        <p:spPr>
          <a:xfrm>
            <a:off x="3098880" y="3257640"/>
            <a:ext cx="2971440" cy="128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Neural N-Gram Language Model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1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The neural n-gram language model addresses this issue by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“learning the similarities” among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Garamond"/>
              </a:rPr>
              <a:t>tokens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 and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Garamond"/>
              </a:rPr>
              <a:t>phrases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 in a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“continuous vector space”.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In the “continuous vector space”, similar tokens/phrases 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are nearby: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e.g., word2vec [Mikolov et al., 2013; Pennington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et al., 2014], doc2vec [Le&amp;Mikolove, 2014], sentence-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to-vec [Hill et al., 2016 and ref’s therein]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Then, similar input n-grams lead to similar output: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19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45B9C23-6902-4209-AE6D-1ED79F59134D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grpSp>
        <p:nvGrpSpPr>
          <p:cNvPr id="920" name="Group 4"/>
          <p:cNvGrpSpPr/>
          <p:nvPr/>
        </p:nvGrpSpPr>
        <p:grpSpPr>
          <a:xfrm>
            <a:off x="8610480" y="158760"/>
            <a:ext cx="3141720" cy="6699240"/>
            <a:chOff x="8610480" y="158760"/>
            <a:chExt cx="3141720" cy="6699240"/>
          </a:xfrm>
        </p:grpSpPr>
        <p:sp>
          <p:nvSpPr>
            <p:cNvPr id="921" name="CustomShape 5"/>
            <p:cNvSpPr/>
            <p:nvPr/>
          </p:nvSpPr>
          <p:spPr>
            <a:xfrm rot="16200000">
              <a:off x="8670960" y="625212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2" name="Picture 7" descr=""/>
            <p:cNvPicPr/>
            <p:nvPr/>
          </p:nvPicPr>
          <p:blipFill>
            <a:blip r:embed="rId1"/>
            <a:stretch/>
          </p:blipFill>
          <p:spPr>
            <a:xfrm rot="16200000">
              <a:off x="10072440" y="6338880"/>
              <a:ext cx="35280" cy="27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3" name="CustomShape 6"/>
            <p:cNvSpPr/>
            <p:nvPr/>
          </p:nvSpPr>
          <p:spPr>
            <a:xfrm rot="16200000">
              <a:off x="9320040" y="626724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4" name="CustomShape 7"/>
            <p:cNvSpPr/>
            <p:nvPr/>
          </p:nvSpPr>
          <p:spPr>
            <a:xfrm rot="16200000">
              <a:off x="10447920" y="627840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5" name="CustomShape 8"/>
            <p:cNvSpPr/>
            <p:nvPr/>
          </p:nvSpPr>
          <p:spPr>
            <a:xfrm rot="16200000">
              <a:off x="8442000" y="5073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26" name="CustomShape 9"/>
            <p:cNvSpPr/>
            <p:nvPr/>
          </p:nvSpPr>
          <p:spPr>
            <a:xfrm rot="16200000">
              <a:off x="9091080" y="5082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27" name="CustomShape 10"/>
            <p:cNvSpPr/>
            <p:nvPr/>
          </p:nvSpPr>
          <p:spPr>
            <a:xfrm rot="16200000">
              <a:off x="10234800" y="511488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28" name="CustomShape 11"/>
            <p:cNvSpPr/>
            <p:nvPr/>
          </p:nvSpPr>
          <p:spPr>
            <a:xfrm rot="16200000">
              <a:off x="11307960" y="578880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9" name="Picture 14" descr=""/>
            <p:cNvPicPr/>
            <p:nvPr/>
          </p:nvPicPr>
          <p:blipFill>
            <a:blip r:embed="rId2"/>
            <a:stretch/>
          </p:blipFill>
          <p:spPr>
            <a:xfrm rot="16200000">
              <a:off x="11360880" y="5884920"/>
              <a:ext cx="308160" cy="225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30" name="CustomShape 12"/>
            <p:cNvSpPr/>
            <p:nvPr/>
          </p:nvSpPr>
          <p:spPr>
            <a:xfrm flipV="1" rot="16200000">
              <a:off x="8643240" y="6015240"/>
              <a:ext cx="472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1" name="CustomShape 13"/>
            <p:cNvSpPr/>
            <p:nvPr/>
          </p:nvSpPr>
          <p:spPr>
            <a:xfrm flipV="1" rot="16200000">
              <a:off x="9289440" y="6027120"/>
              <a:ext cx="478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2" name="CustomShape 14"/>
            <p:cNvSpPr/>
            <p:nvPr/>
          </p:nvSpPr>
          <p:spPr>
            <a:xfrm rot="16200000">
              <a:off x="10436040" y="6042240"/>
              <a:ext cx="456480" cy="15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3" name="CustomShape 15"/>
            <p:cNvSpPr/>
            <p:nvPr/>
          </p:nvSpPr>
          <p:spPr>
            <a:xfrm flipH="1" flipV="1">
              <a:off x="10671840" y="5821200"/>
              <a:ext cx="635400" cy="17568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34" name="Picture 19" descr=""/>
            <p:cNvPicPr/>
            <p:nvPr/>
          </p:nvPicPr>
          <p:blipFill>
            <a:blip r:embed="rId3"/>
            <a:stretch/>
          </p:blipFill>
          <p:spPr>
            <a:xfrm rot="16200000">
              <a:off x="10398600" y="6365880"/>
              <a:ext cx="545400" cy="18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35" name="CustomShape 16"/>
            <p:cNvSpPr/>
            <p:nvPr/>
          </p:nvSpPr>
          <p:spPr>
            <a:xfrm>
              <a:off x="8610480" y="3716280"/>
              <a:ext cx="2330640" cy="7570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Sentence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Representation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 </a:t>
              </a: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Extractor*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36" name="CustomShape 17"/>
            <p:cNvSpPr/>
            <p:nvPr/>
          </p:nvSpPr>
          <p:spPr>
            <a:xfrm flipV="1" rot="16200000">
              <a:off x="8664480" y="468792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7" name="CustomShape 18"/>
            <p:cNvSpPr/>
            <p:nvPr/>
          </p:nvSpPr>
          <p:spPr>
            <a:xfrm flipV="1" rot="16200000">
              <a:off x="9313560" y="470880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8" name="CustomShape 19"/>
            <p:cNvSpPr/>
            <p:nvPr/>
          </p:nvSpPr>
          <p:spPr>
            <a:xfrm rot="16200000">
              <a:off x="10431000" y="4700160"/>
              <a:ext cx="48780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9" name="CustomShape 20"/>
            <p:cNvSpPr/>
            <p:nvPr/>
          </p:nvSpPr>
          <p:spPr>
            <a:xfrm rot="16200000">
              <a:off x="9442080" y="303480"/>
              <a:ext cx="1309320" cy="101988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32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0" name="CustomShape 21"/>
            <p:cNvSpPr/>
            <p:nvPr/>
          </p:nvSpPr>
          <p:spPr>
            <a:xfrm rot="16200000">
              <a:off x="9126360" y="2186280"/>
              <a:ext cx="1290960" cy="58320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An arbitrary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sub-graph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41" name="CustomShape 22"/>
            <p:cNvSpPr/>
            <p:nvPr/>
          </p:nvSpPr>
          <p:spPr>
            <a:xfrm rot="16200000">
              <a:off x="9536760" y="983880"/>
              <a:ext cx="497880" cy="213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2" name="CustomShape 23"/>
            <p:cNvSpPr/>
            <p:nvPr/>
          </p:nvSpPr>
          <p:spPr>
            <a:xfrm rot="16200000">
              <a:off x="9532800" y="1579320"/>
              <a:ext cx="49176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43" name="Picture 28" descr=""/>
            <p:cNvPicPr/>
            <p:nvPr/>
          </p:nvPicPr>
          <p:blipFill>
            <a:blip r:embed="rId4"/>
            <a:stretch/>
          </p:blipFill>
          <p:spPr>
            <a:xfrm rot="16200000">
              <a:off x="9615600" y="1009800"/>
              <a:ext cx="355680" cy="16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4" name="CustomShape 24"/>
            <p:cNvSpPr/>
            <p:nvPr/>
          </p:nvSpPr>
          <p:spPr>
            <a:xfrm rot="16200000">
              <a:off x="10230120" y="229680"/>
              <a:ext cx="298800" cy="310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45" name="Picture 30" descr=""/>
            <p:cNvPicPr/>
            <p:nvPr/>
          </p:nvPicPr>
          <p:blipFill>
            <a:blip r:embed="rId5"/>
            <a:stretch/>
          </p:blipFill>
          <p:spPr>
            <a:xfrm rot="16200000">
              <a:off x="10272240" y="273960"/>
              <a:ext cx="213840" cy="22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6" name="CustomShape 25"/>
            <p:cNvSpPr/>
            <p:nvPr/>
          </p:nvSpPr>
          <p:spPr>
            <a:xfrm flipH="1" rot="10800000">
              <a:off x="9893520" y="1090800"/>
              <a:ext cx="486000" cy="55584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47" name="Picture 32" descr=""/>
            <p:cNvPicPr/>
            <p:nvPr/>
          </p:nvPicPr>
          <p:blipFill>
            <a:blip r:embed="rId6"/>
            <a:stretch/>
          </p:blipFill>
          <p:spPr>
            <a:xfrm rot="16200000">
              <a:off x="9698760" y="313920"/>
              <a:ext cx="165600" cy="141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8" name="CustomShape 26"/>
            <p:cNvSpPr/>
            <p:nvPr/>
          </p:nvSpPr>
          <p:spPr>
            <a:xfrm rot="16200000">
              <a:off x="9638640" y="273240"/>
              <a:ext cx="294480" cy="211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9" name="CustomShape 27"/>
            <p:cNvSpPr/>
            <p:nvPr/>
          </p:nvSpPr>
          <p:spPr>
            <a:xfrm rot="16200000">
              <a:off x="9628560" y="684000"/>
              <a:ext cx="315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0" name="CustomShape 28"/>
            <p:cNvSpPr/>
            <p:nvPr/>
          </p:nvSpPr>
          <p:spPr>
            <a:xfrm flipV="1" rot="16200000">
              <a:off x="10055520" y="214560"/>
              <a:ext cx="540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1" name="CustomShape 29"/>
            <p:cNvSpPr/>
            <p:nvPr/>
          </p:nvSpPr>
          <p:spPr>
            <a:xfrm>
              <a:off x="8610480" y="3417480"/>
              <a:ext cx="2330640" cy="2908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Concatenation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52" name="CustomShape 30"/>
            <p:cNvSpPr/>
            <p:nvPr/>
          </p:nvSpPr>
          <p:spPr>
            <a:xfrm flipV="1" rot="16200000">
              <a:off x="9627480" y="3268440"/>
              <a:ext cx="293760" cy="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3" name="CustomShape 31"/>
            <p:cNvSpPr/>
            <p:nvPr/>
          </p:nvSpPr>
          <p:spPr>
            <a:xfrm rot="16200000">
              <a:off x="11334960" y="329148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4" name="CustomShape 32"/>
            <p:cNvSpPr/>
            <p:nvPr/>
          </p:nvSpPr>
          <p:spPr>
            <a:xfrm flipV="1" rot="16200000">
              <a:off x="10292760" y="2248200"/>
              <a:ext cx="874440" cy="133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55" name="Picture 40" descr=""/>
            <p:cNvPicPr/>
            <p:nvPr/>
          </p:nvPicPr>
          <p:blipFill>
            <a:blip r:embed="rId7"/>
            <a:stretch/>
          </p:blipFill>
          <p:spPr>
            <a:xfrm rot="16200000">
              <a:off x="11473560" y="3393360"/>
              <a:ext cx="130320" cy="213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56" name="CustomShape 33"/>
            <p:cNvSpPr/>
            <p:nvPr/>
          </p:nvSpPr>
          <p:spPr>
            <a:xfrm rot="16200000">
              <a:off x="9005760" y="742680"/>
              <a:ext cx="8161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Softmax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957" name="Picture 42" descr=""/>
            <p:cNvPicPr/>
            <p:nvPr/>
          </p:nvPicPr>
          <p:blipFill>
            <a:blip r:embed="rId8"/>
            <a:stretch/>
          </p:blipFill>
          <p:spPr>
            <a:xfrm rot="16200000">
              <a:off x="8583840" y="6336000"/>
              <a:ext cx="557280" cy="189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8" name="Picture 43" descr=""/>
            <p:cNvPicPr/>
            <p:nvPr/>
          </p:nvPicPr>
          <p:blipFill>
            <a:blip r:embed="rId9"/>
            <a:stretch/>
          </p:blipFill>
          <p:spPr>
            <a:xfrm rot="16200000">
              <a:off x="9093960" y="6330240"/>
              <a:ext cx="842040" cy="213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59" name="CustomShape 34"/>
          <p:cNvSpPr/>
          <p:nvPr/>
        </p:nvSpPr>
        <p:spPr>
          <a:xfrm>
            <a:off x="8780400" y="4793040"/>
            <a:ext cx="182520" cy="18252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35"/>
          <p:cNvSpPr/>
          <p:nvPr/>
        </p:nvSpPr>
        <p:spPr>
          <a:xfrm>
            <a:off x="9680400" y="1719720"/>
            <a:ext cx="182520" cy="18252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36"/>
          <p:cNvSpPr/>
          <p:nvPr/>
        </p:nvSpPr>
        <p:spPr>
          <a:xfrm>
            <a:off x="6222960" y="2616120"/>
            <a:ext cx="2584080" cy="220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37"/>
          <p:cNvSpPr/>
          <p:nvPr/>
        </p:nvSpPr>
        <p:spPr>
          <a:xfrm flipV="1">
            <a:off x="7932960" y="1811160"/>
            <a:ext cx="1747440" cy="55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3" name="Picture 54" descr=""/>
          <p:cNvPicPr/>
          <p:nvPr/>
        </p:nvPicPr>
        <p:blipFill>
          <a:blip r:embed="rId10"/>
          <a:stretch/>
        </p:blipFill>
        <p:spPr>
          <a:xfrm>
            <a:off x="1469880" y="5173200"/>
            <a:ext cx="6044760" cy="35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Neural N-Gram Language Model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6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Training examples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there are </a:t>
            </a:r>
            <a:r>
              <a:rPr b="1" lang="en-US" sz="2400" spc="-1" strike="noStrike">
                <a:solidFill>
                  <a:srgbClr val="ed7d31"/>
                </a:solidFill>
                <a:latin typeface="Garamond"/>
              </a:rPr>
              <a:t>three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r>
              <a:rPr b="1" lang="en-US" sz="2400" spc="-1" strike="noStrike">
                <a:solidFill>
                  <a:srgbClr val="4472c4"/>
                </a:solidFill>
                <a:latin typeface="Garamond"/>
              </a:rPr>
              <a:t>teams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left for qualification.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70ad47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70ad47"/>
                </a:solidFill>
                <a:latin typeface="Garamond"/>
              </a:rPr>
              <a:t>four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r>
              <a:rPr b="1" lang="en-US" sz="2400" spc="-1" strike="noStrike">
                <a:solidFill>
                  <a:srgbClr val="4472c4"/>
                </a:solidFill>
                <a:latin typeface="Garamond"/>
              </a:rPr>
              <a:t>teams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have passed the first round.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70ad47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70ad47"/>
                </a:solidFill>
                <a:latin typeface="Garamond"/>
              </a:rPr>
              <a:t>four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r>
              <a:rPr b="1" lang="en-US" sz="2400" spc="-1" strike="noStrike">
                <a:solidFill>
                  <a:srgbClr val="7030a0"/>
                </a:solidFill>
                <a:latin typeface="Garamond"/>
              </a:rPr>
              <a:t>groups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are playing in the field.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Q: how likely is “groups” followed by “three”?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6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1AFA3DA-5593-43EF-9C1D-F8B543CE1BE3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grpSp>
        <p:nvGrpSpPr>
          <p:cNvPr id="967" name="Group 4"/>
          <p:cNvGrpSpPr/>
          <p:nvPr/>
        </p:nvGrpSpPr>
        <p:grpSpPr>
          <a:xfrm>
            <a:off x="8610480" y="158760"/>
            <a:ext cx="3141720" cy="6699240"/>
            <a:chOff x="8610480" y="158760"/>
            <a:chExt cx="3141720" cy="6699240"/>
          </a:xfrm>
        </p:grpSpPr>
        <p:sp>
          <p:nvSpPr>
            <p:cNvPr id="968" name="CustomShape 5"/>
            <p:cNvSpPr/>
            <p:nvPr/>
          </p:nvSpPr>
          <p:spPr>
            <a:xfrm rot="16200000">
              <a:off x="8670960" y="625212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69" name="Picture 7" descr=""/>
            <p:cNvPicPr/>
            <p:nvPr/>
          </p:nvPicPr>
          <p:blipFill>
            <a:blip r:embed="rId1"/>
            <a:stretch/>
          </p:blipFill>
          <p:spPr>
            <a:xfrm rot="16200000">
              <a:off x="10072440" y="6338880"/>
              <a:ext cx="35280" cy="27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70" name="CustomShape 6"/>
            <p:cNvSpPr/>
            <p:nvPr/>
          </p:nvSpPr>
          <p:spPr>
            <a:xfrm rot="16200000">
              <a:off x="9320040" y="626724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1" name="CustomShape 7"/>
            <p:cNvSpPr/>
            <p:nvPr/>
          </p:nvSpPr>
          <p:spPr>
            <a:xfrm rot="16200000">
              <a:off x="10447920" y="627840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2" name="CustomShape 8"/>
            <p:cNvSpPr/>
            <p:nvPr/>
          </p:nvSpPr>
          <p:spPr>
            <a:xfrm rot="16200000">
              <a:off x="8442000" y="5073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73" name="CustomShape 9"/>
            <p:cNvSpPr/>
            <p:nvPr/>
          </p:nvSpPr>
          <p:spPr>
            <a:xfrm rot="16200000">
              <a:off x="9091080" y="5082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74" name="CustomShape 10"/>
            <p:cNvSpPr/>
            <p:nvPr/>
          </p:nvSpPr>
          <p:spPr>
            <a:xfrm rot="16200000">
              <a:off x="10234800" y="511488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75" name="CustomShape 11"/>
            <p:cNvSpPr/>
            <p:nvPr/>
          </p:nvSpPr>
          <p:spPr>
            <a:xfrm rot="16200000">
              <a:off x="11307960" y="578880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76" name="Picture 14" descr=""/>
            <p:cNvPicPr/>
            <p:nvPr/>
          </p:nvPicPr>
          <p:blipFill>
            <a:blip r:embed="rId2"/>
            <a:stretch/>
          </p:blipFill>
          <p:spPr>
            <a:xfrm rot="16200000">
              <a:off x="11360880" y="5884920"/>
              <a:ext cx="308160" cy="225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77" name="CustomShape 12"/>
            <p:cNvSpPr/>
            <p:nvPr/>
          </p:nvSpPr>
          <p:spPr>
            <a:xfrm flipV="1" rot="16200000">
              <a:off x="8643240" y="6015240"/>
              <a:ext cx="472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8" name="CustomShape 13"/>
            <p:cNvSpPr/>
            <p:nvPr/>
          </p:nvSpPr>
          <p:spPr>
            <a:xfrm flipV="1" rot="16200000">
              <a:off x="9289440" y="6027120"/>
              <a:ext cx="478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9" name="CustomShape 14"/>
            <p:cNvSpPr/>
            <p:nvPr/>
          </p:nvSpPr>
          <p:spPr>
            <a:xfrm rot="16200000">
              <a:off x="10436040" y="6042240"/>
              <a:ext cx="456480" cy="15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0" name="CustomShape 15"/>
            <p:cNvSpPr/>
            <p:nvPr/>
          </p:nvSpPr>
          <p:spPr>
            <a:xfrm flipH="1" flipV="1">
              <a:off x="10671840" y="5821200"/>
              <a:ext cx="635400" cy="17568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81" name="Picture 19" descr=""/>
            <p:cNvPicPr/>
            <p:nvPr/>
          </p:nvPicPr>
          <p:blipFill>
            <a:blip r:embed="rId3"/>
            <a:stretch/>
          </p:blipFill>
          <p:spPr>
            <a:xfrm rot="16200000">
              <a:off x="10398600" y="6365880"/>
              <a:ext cx="545400" cy="18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82" name="CustomShape 16"/>
            <p:cNvSpPr/>
            <p:nvPr/>
          </p:nvSpPr>
          <p:spPr>
            <a:xfrm>
              <a:off x="8610480" y="3716280"/>
              <a:ext cx="2330640" cy="7570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Sentence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Representation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 </a:t>
              </a: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Extractor*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83" name="CustomShape 17"/>
            <p:cNvSpPr/>
            <p:nvPr/>
          </p:nvSpPr>
          <p:spPr>
            <a:xfrm flipV="1" rot="16200000">
              <a:off x="8664480" y="468792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4" name="CustomShape 18"/>
            <p:cNvSpPr/>
            <p:nvPr/>
          </p:nvSpPr>
          <p:spPr>
            <a:xfrm flipV="1" rot="16200000">
              <a:off x="9313560" y="470880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5" name="CustomShape 19"/>
            <p:cNvSpPr/>
            <p:nvPr/>
          </p:nvSpPr>
          <p:spPr>
            <a:xfrm rot="16200000">
              <a:off x="10431000" y="4700160"/>
              <a:ext cx="48780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6" name="CustomShape 20"/>
            <p:cNvSpPr/>
            <p:nvPr/>
          </p:nvSpPr>
          <p:spPr>
            <a:xfrm rot="16200000">
              <a:off x="9442080" y="303480"/>
              <a:ext cx="1309320" cy="101988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32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7" name="CustomShape 21"/>
            <p:cNvSpPr/>
            <p:nvPr/>
          </p:nvSpPr>
          <p:spPr>
            <a:xfrm rot="16200000">
              <a:off x="9126360" y="2186280"/>
              <a:ext cx="1290960" cy="58320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An arbitrary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sub-graph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88" name="CustomShape 22"/>
            <p:cNvSpPr/>
            <p:nvPr/>
          </p:nvSpPr>
          <p:spPr>
            <a:xfrm rot="16200000">
              <a:off x="9536760" y="983880"/>
              <a:ext cx="497880" cy="213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9" name="CustomShape 23"/>
            <p:cNvSpPr/>
            <p:nvPr/>
          </p:nvSpPr>
          <p:spPr>
            <a:xfrm rot="16200000">
              <a:off x="9532800" y="1579320"/>
              <a:ext cx="49176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90" name="Picture 28" descr=""/>
            <p:cNvPicPr/>
            <p:nvPr/>
          </p:nvPicPr>
          <p:blipFill>
            <a:blip r:embed="rId4"/>
            <a:stretch/>
          </p:blipFill>
          <p:spPr>
            <a:xfrm rot="16200000">
              <a:off x="9615600" y="1009800"/>
              <a:ext cx="355680" cy="16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91" name="CustomShape 24"/>
            <p:cNvSpPr/>
            <p:nvPr/>
          </p:nvSpPr>
          <p:spPr>
            <a:xfrm rot="16200000">
              <a:off x="10230120" y="229680"/>
              <a:ext cx="298800" cy="310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92" name="Picture 30" descr=""/>
            <p:cNvPicPr/>
            <p:nvPr/>
          </p:nvPicPr>
          <p:blipFill>
            <a:blip r:embed="rId5"/>
            <a:stretch/>
          </p:blipFill>
          <p:spPr>
            <a:xfrm rot="16200000">
              <a:off x="10272240" y="273960"/>
              <a:ext cx="213840" cy="22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93" name="CustomShape 25"/>
            <p:cNvSpPr/>
            <p:nvPr/>
          </p:nvSpPr>
          <p:spPr>
            <a:xfrm flipH="1" rot="10800000">
              <a:off x="9893520" y="1090800"/>
              <a:ext cx="486000" cy="55584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94" name="Picture 32" descr=""/>
            <p:cNvPicPr/>
            <p:nvPr/>
          </p:nvPicPr>
          <p:blipFill>
            <a:blip r:embed="rId6"/>
            <a:stretch/>
          </p:blipFill>
          <p:spPr>
            <a:xfrm rot="16200000">
              <a:off x="9698760" y="313920"/>
              <a:ext cx="165600" cy="141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995" name="CustomShape 26"/>
            <p:cNvSpPr/>
            <p:nvPr/>
          </p:nvSpPr>
          <p:spPr>
            <a:xfrm rot="16200000">
              <a:off x="9638640" y="273240"/>
              <a:ext cx="294480" cy="211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6" name="CustomShape 27"/>
            <p:cNvSpPr/>
            <p:nvPr/>
          </p:nvSpPr>
          <p:spPr>
            <a:xfrm rot="16200000">
              <a:off x="9628560" y="684000"/>
              <a:ext cx="315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7" name="CustomShape 28"/>
            <p:cNvSpPr/>
            <p:nvPr/>
          </p:nvSpPr>
          <p:spPr>
            <a:xfrm flipV="1" rot="16200000">
              <a:off x="10055520" y="214560"/>
              <a:ext cx="540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8" name="CustomShape 29"/>
            <p:cNvSpPr/>
            <p:nvPr/>
          </p:nvSpPr>
          <p:spPr>
            <a:xfrm>
              <a:off x="8610480" y="3417480"/>
              <a:ext cx="2330640" cy="2908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Concatenation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99" name="CustomShape 30"/>
            <p:cNvSpPr/>
            <p:nvPr/>
          </p:nvSpPr>
          <p:spPr>
            <a:xfrm flipV="1" rot="16200000">
              <a:off x="9627480" y="3268440"/>
              <a:ext cx="293760" cy="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0" name="CustomShape 31"/>
            <p:cNvSpPr/>
            <p:nvPr/>
          </p:nvSpPr>
          <p:spPr>
            <a:xfrm rot="16200000">
              <a:off x="11334960" y="329148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1" name="CustomShape 32"/>
            <p:cNvSpPr/>
            <p:nvPr/>
          </p:nvSpPr>
          <p:spPr>
            <a:xfrm flipV="1" rot="16200000">
              <a:off x="10292760" y="2248200"/>
              <a:ext cx="874440" cy="133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02" name="Picture 40" descr=""/>
            <p:cNvPicPr/>
            <p:nvPr/>
          </p:nvPicPr>
          <p:blipFill>
            <a:blip r:embed="rId7"/>
            <a:stretch/>
          </p:blipFill>
          <p:spPr>
            <a:xfrm rot="16200000">
              <a:off x="11473560" y="3393360"/>
              <a:ext cx="130320" cy="213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03" name="CustomShape 33"/>
            <p:cNvSpPr/>
            <p:nvPr/>
          </p:nvSpPr>
          <p:spPr>
            <a:xfrm rot="16200000">
              <a:off x="9005760" y="742680"/>
              <a:ext cx="8161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Softmax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004" name="Picture 42" descr=""/>
            <p:cNvPicPr/>
            <p:nvPr/>
          </p:nvPicPr>
          <p:blipFill>
            <a:blip r:embed="rId8"/>
            <a:stretch/>
          </p:blipFill>
          <p:spPr>
            <a:xfrm rot="16200000">
              <a:off x="8583840" y="6336000"/>
              <a:ext cx="557280" cy="189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5" name="Picture 43" descr=""/>
            <p:cNvPicPr/>
            <p:nvPr/>
          </p:nvPicPr>
          <p:blipFill>
            <a:blip r:embed="rId9"/>
            <a:stretch/>
          </p:blipFill>
          <p:spPr>
            <a:xfrm rot="16200000">
              <a:off x="9093960" y="6330240"/>
              <a:ext cx="842040" cy="213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06" name="CustomShape 34"/>
          <p:cNvSpPr/>
          <p:nvPr/>
        </p:nvSpPr>
        <p:spPr>
          <a:xfrm>
            <a:off x="8780400" y="4793040"/>
            <a:ext cx="182520" cy="18252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7" name="CustomShape 35"/>
          <p:cNvSpPr/>
          <p:nvPr/>
        </p:nvSpPr>
        <p:spPr>
          <a:xfrm>
            <a:off x="9680400" y="1719720"/>
            <a:ext cx="182520" cy="18252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8" name="CustomShape 36"/>
          <p:cNvSpPr/>
          <p:nvPr/>
        </p:nvSpPr>
        <p:spPr>
          <a:xfrm>
            <a:off x="3238560" y="4735800"/>
            <a:ext cx="1942920" cy="1143720"/>
          </a:xfrm>
          <a:prstGeom prst="cloud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9" name="CustomShape 37"/>
          <p:cNvSpPr/>
          <p:nvPr/>
        </p:nvSpPr>
        <p:spPr>
          <a:xfrm>
            <a:off x="2212920" y="4263840"/>
            <a:ext cx="399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Continuous vector space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0" name="CustomShape 38"/>
          <p:cNvSpPr/>
          <p:nvPr/>
        </p:nvSpPr>
        <p:spPr>
          <a:xfrm>
            <a:off x="1374120" y="4793040"/>
            <a:ext cx="1087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ed7d31"/>
                </a:solidFill>
                <a:latin typeface="Garamond"/>
              </a:rPr>
              <a:t>three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1" name="CustomShape 39"/>
          <p:cNvSpPr/>
          <p:nvPr/>
        </p:nvSpPr>
        <p:spPr>
          <a:xfrm>
            <a:off x="6074640" y="4851360"/>
            <a:ext cx="1206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472c4"/>
                </a:solidFill>
                <a:latin typeface="Garamond"/>
              </a:rPr>
              <a:t>teams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2" name="CustomShape 40"/>
          <p:cNvSpPr/>
          <p:nvPr/>
        </p:nvSpPr>
        <p:spPr>
          <a:xfrm>
            <a:off x="6050520" y="5524560"/>
            <a:ext cx="1362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latin typeface="Garamond"/>
              </a:rPr>
              <a:t>groups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3" name="CustomShape 41"/>
          <p:cNvSpPr/>
          <p:nvPr/>
        </p:nvSpPr>
        <p:spPr>
          <a:xfrm>
            <a:off x="1612800" y="5511960"/>
            <a:ext cx="894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70ad47"/>
                </a:solidFill>
                <a:latin typeface="Garamond"/>
              </a:rPr>
              <a:t>four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4" name="CustomShape 42"/>
          <p:cNvSpPr/>
          <p:nvPr/>
        </p:nvSpPr>
        <p:spPr>
          <a:xfrm>
            <a:off x="2418480" y="4975920"/>
            <a:ext cx="1607040" cy="27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5" name="CustomShape 43"/>
          <p:cNvSpPr/>
          <p:nvPr/>
        </p:nvSpPr>
        <p:spPr>
          <a:xfrm flipV="1">
            <a:off x="4025880" y="5081400"/>
            <a:ext cx="2171520" cy="18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6" name="CustomShape 44"/>
          <p:cNvSpPr/>
          <p:nvPr/>
        </p:nvSpPr>
        <p:spPr>
          <a:xfrm flipV="1">
            <a:off x="2418480" y="5290560"/>
            <a:ext cx="1607040" cy="45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7" name="CustomShape 45"/>
          <p:cNvSpPr/>
          <p:nvPr/>
        </p:nvSpPr>
        <p:spPr>
          <a:xfrm>
            <a:off x="4019760" y="5307840"/>
            <a:ext cx="2164680" cy="44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Neural N-Gram Language Model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1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In practice,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Collect all n-grams from the corpus.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Shuffle all the n-grams to build a training set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Train the neural n-gram language model using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stochastic gradient descent on minibatches 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containing 100-1000 n-grams.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Early-stop based on the validation set.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Report perplexity on the test set.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20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C1C0033-E0B3-4170-86DD-0E4C250F161C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grpSp>
        <p:nvGrpSpPr>
          <p:cNvPr id="1021" name="Group 4"/>
          <p:cNvGrpSpPr/>
          <p:nvPr/>
        </p:nvGrpSpPr>
        <p:grpSpPr>
          <a:xfrm>
            <a:off x="8610480" y="158760"/>
            <a:ext cx="3141720" cy="6699240"/>
            <a:chOff x="8610480" y="158760"/>
            <a:chExt cx="3141720" cy="6699240"/>
          </a:xfrm>
        </p:grpSpPr>
        <p:sp>
          <p:nvSpPr>
            <p:cNvPr id="1022" name="CustomShape 5"/>
            <p:cNvSpPr/>
            <p:nvPr/>
          </p:nvSpPr>
          <p:spPr>
            <a:xfrm rot="16200000">
              <a:off x="8670960" y="625212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23" name="Picture 7" descr=""/>
            <p:cNvPicPr/>
            <p:nvPr/>
          </p:nvPicPr>
          <p:blipFill>
            <a:blip r:embed="rId1"/>
            <a:stretch/>
          </p:blipFill>
          <p:spPr>
            <a:xfrm rot="16200000">
              <a:off x="10072440" y="6338880"/>
              <a:ext cx="35280" cy="27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24" name="CustomShape 6"/>
            <p:cNvSpPr/>
            <p:nvPr/>
          </p:nvSpPr>
          <p:spPr>
            <a:xfrm rot="16200000">
              <a:off x="9320040" y="626724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5" name="CustomShape 7"/>
            <p:cNvSpPr/>
            <p:nvPr/>
          </p:nvSpPr>
          <p:spPr>
            <a:xfrm rot="16200000">
              <a:off x="10447920" y="6278400"/>
              <a:ext cx="417240" cy="4172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6" name="CustomShape 8"/>
            <p:cNvSpPr/>
            <p:nvPr/>
          </p:nvSpPr>
          <p:spPr>
            <a:xfrm rot="16200000">
              <a:off x="8442000" y="5073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27" name="CustomShape 9"/>
            <p:cNvSpPr/>
            <p:nvPr/>
          </p:nvSpPr>
          <p:spPr>
            <a:xfrm rot="16200000">
              <a:off x="9091080" y="508212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28" name="CustomShape 10"/>
            <p:cNvSpPr/>
            <p:nvPr/>
          </p:nvSpPr>
          <p:spPr>
            <a:xfrm rot="16200000">
              <a:off x="10234800" y="5114880"/>
              <a:ext cx="874440" cy="537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Table Lookup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29" name="CustomShape 11"/>
            <p:cNvSpPr/>
            <p:nvPr/>
          </p:nvSpPr>
          <p:spPr>
            <a:xfrm rot="16200000">
              <a:off x="11307960" y="578880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30" name="Picture 14" descr=""/>
            <p:cNvPicPr/>
            <p:nvPr/>
          </p:nvPicPr>
          <p:blipFill>
            <a:blip r:embed="rId2"/>
            <a:stretch/>
          </p:blipFill>
          <p:spPr>
            <a:xfrm rot="16200000">
              <a:off x="11360880" y="5884920"/>
              <a:ext cx="308160" cy="225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1" name="CustomShape 12"/>
            <p:cNvSpPr/>
            <p:nvPr/>
          </p:nvSpPr>
          <p:spPr>
            <a:xfrm flipV="1" rot="16200000">
              <a:off x="8643240" y="6015240"/>
              <a:ext cx="472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2" name="CustomShape 13"/>
            <p:cNvSpPr/>
            <p:nvPr/>
          </p:nvSpPr>
          <p:spPr>
            <a:xfrm flipV="1" rot="16200000">
              <a:off x="9289440" y="6027120"/>
              <a:ext cx="478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3" name="CustomShape 14"/>
            <p:cNvSpPr/>
            <p:nvPr/>
          </p:nvSpPr>
          <p:spPr>
            <a:xfrm rot="16200000">
              <a:off x="10436040" y="6042240"/>
              <a:ext cx="456480" cy="15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4" name="CustomShape 15"/>
            <p:cNvSpPr/>
            <p:nvPr/>
          </p:nvSpPr>
          <p:spPr>
            <a:xfrm flipH="1" flipV="1">
              <a:off x="10671840" y="5821200"/>
              <a:ext cx="635400" cy="17568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35" name="Picture 19" descr=""/>
            <p:cNvPicPr/>
            <p:nvPr/>
          </p:nvPicPr>
          <p:blipFill>
            <a:blip r:embed="rId3"/>
            <a:stretch/>
          </p:blipFill>
          <p:spPr>
            <a:xfrm rot="16200000">
              <a:off x="10398600" y="6365880"/>
              <a:ext cx="545400" cy="18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6" name="CustomShape 16"/>
            <p:cNvSpPr/>
            <p:nvPr/>
          </p:nvSpPr>
          <p:spPr>
            <a:xfrm>
              <a:off x="8610480" y="3716280"/>
              <a:ext cx="2330640" cy="7570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Sentence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Representation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 </a:t>
              </a: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Extractor*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37" name="CustomShape 17"/>
            <p:cNvSpPr/>
            <p:nvPr/>
          </p:nvSpPr>
          <p:spPr>
            <a:xfrm flipV="1" rot="16200000">
              <a:off x="8664480" y="468792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8" name="CustomShape 18"/>
            <p:cNvSpPr/>
            <p:nvPr/>
          </p:nvSpPr>
          <p:spPr>
            <a:xfrm flipV="1" rot="16200000">
              <a:off x="9313560" y="4708800"/>
              <a:ext cx="430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9" name="CustomShape 19"/>
            <p:cNvSpPr/>
            <p:nvPr/>
          </p:nvSpPr>
          <p:spPr>
            <a:xfrm rot="16200000">
              <a:off x="10431000" y="4700160"/>
              <a:ext cx="48780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0" name="CustomShape 20"/>
            <p:cNvSpPr/>
            <p:nvPr/>
          </p:nvSpPr>
          <p:spPr>
            <a:xfrm rot="16200000">
              <a:off x="9442080" y="303480"/>
              <a:ext cx="1309320" cy="101988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32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1" name="CustomShape 21"/>
            <p:cNvSpPr/>
            <p:nvPr/>
          </p:nvSpPr>
          <p:spPr>
            <a:xfrm rot="16200000">
              <a:off x="9126360" y="2186280"/>
              <a:ext cx="1290960" cy="58320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An arbitrary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sub-graph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42" name="CustomShape 22"/>
            <p:cNvSpPr/>
            <p:nvPr/>
          </p:nvSpPr>
          <p:spPr>
            <a:xfrm rot="16200000">
              <a:off x="9536760" y="983880"/>
              <a:ext cx="497880" cy="21384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3" name="CustomShape 23"/>
            <p:cNvSpPr/>
            <p:nvPr/>
          </p:nvSpPr>
          <p:spPr>
            <a:xfrm rot="16200000">
              <a:off x="9532800" y="1579320"/>
              <a:ext cx="49176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44" name="Picture 28" descr=""/>
            <p:cNvPicPr/>
            <p:nvPr/>
          </p:nvPicPr>
          <p:blipFill>
            <a:blip r:embed="rId4"/>
            <a:stretch/>
          </p:blipFill>
          <p:spPr>
            <a:xfrm rot="16200000">
              <a:off x="9615600" y="1009800"/>
              <a:ext cx="355680" cy="16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5" name="CustomShape 24"/>
            <p:cNvSpPr/>
            <p:nvPr/>
          </p:nvSpPr>
          <p:spPr>
            <a:xfrm rot="16200000">
              <a:off x="10230120" y="229680"/>
              <a:ext cx="298800" cy="310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46" name="Picture 30" descr=""/>
            <p:cNvPicPr/>
            <p:nvPr/>
          </p:nvPicPr>
          <p:blipFill>
            <a:blip r:embed="rId5"/>
            <a:stretch/>
          </p:blipFill>
          <p:spPr>
            <a:xfrm rot="16200000">
              <a:off x="10272240" y="273960"/>
              <a:ext cx="213840" cy="22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7" name="CustomShape 25"/>
            <p:cNvSpPr/>
            <p:nvPr/>
          </p:nvSpPr>
          <p:spPr>
            <a:xfrm flipH="1" rot="10800000">
              <a:off x="9893520" y="1090800"/>
              <a:ext cx="486000" cy="555840"/>
            </a:xfrm>
            <a:prstGeom prst="bentConnector2">
              <a:avLst/>
            </a:pr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48" name="Picture 32" descr=""/>
            <p:cNvPicPr/>
            <p:nvPr/>
          </p:nvPicPr>
          <p:blipFill>
            <a:blip r:embed="rId6"/>
            <a:stretch/>
          </p:blipFill>
          <p:spPr>
            <a:xfrm rot="16200000">
              <a:off x="9698760" y="313920"/>
              <a:ext cx="165600" cy="141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9" name="CustomShape 26"/>
            <p:cNvSpPr/>
            <p:nvPr/>
          </p:nvSpPr>
          <p:spPr>
            <a:xfrm rot="16200000">
              <a:off x="9638640" y="273240"/>
              <a:ext cx="294480" cy="21132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0" name="CustomShape 27"/>
            <p:cNvSpPr/>
            <p:nvPr/>
          </p:nvSpPr>
          <p:spPr>
            <a:xfrm rot="16200000">
              <a:off x="9628560" y="684000"/>
              <a:ext cx="315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1" name="CustomShape 28"/>
            <p:cNvSpPr/>
            <p:nvPr/>
          </p:nvSpPr>
          <p:spPr>
            <a:xfrm flipV="1" rot="16200000">
              <a:off x="10055520" y="214560"/>
              <a:ext cx="540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2" name="CustomShape 29"/>
            <p:cNvSpPr/>
            <p:nvPr/>
          </p:nvSpPr>
          <p:spPr>
            <a:xfrm>
              <a:off x="8610480" y="3417480"/>
              <a:ext cx="2330640" cy="290880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Concatenation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53" name="CustomShape 30"/>
            <p:cNvSpPr/>
            <p:nvPr/>
          </p:nvSpPr>
          <p:spPr>
            <a:xfrm flipV="1" rot="16200000">
              <a:off x="9627480" y="3268440"/>
              <a:ext cx="293760" cy="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4" name="CustomShape 31"/>
            <p:cNvSpPr/>
            <p:nvPr/>
          </p:nvSpPr>
          <p:spPr>
            <a:xfrm rot="16200000">
              <a:off x="11334960" y="3291480"/>
              <a:ext cx="417240" cy="417240"/>
            </a:xfrm>
            <a:prstGeom prst="ellipse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5" name="CustomShape 32"/>
            <p:cNvSpPr/>
            <p:nvPr/>
          </p:nvSpPr>
          <p:spPr>
            <a:xfrm flipV="1" rot="16200000">
              <a:off x="10292760" y="2248200"/>
              <a:ext cx="874440" cy="133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56" name="Picture 40" descr=""/>
            <p:cNvPicPr/>
            <p:nvPr/>
          </p:nvPicPr>
          <p:blipFill>
            <a:blip r:embed="rId7"/>
            <a:stretch/>
          </p:blipFill>
          <p:spPr>
            <a:xfrm rot="16200000">
              <a:off x="11473560" y="3393360"/>
              <a:ext cx="130320" cy="213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57" name="CustomShape 33"/>
            <p:cNvSpPr/>
            <p:nvPr/>
          </p:nvSpPr>
          <p:spPr>
            <a:xfrm rot="16200000">
              <a:off x="9005760" y="742680"/>
              <a:ext cx="8161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Garamond"/>
                </a:rPr>
                <a:t>Softmax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058" name="Picture 42" descr=""/>
            <p:cNvPicPr/>
            <p:nvPr/>
          </p:nvPicPr>
          <p:blipFill>
            <a:blip r:embed="rId8"/>
            <a:stretch/>
          </p:blipFill>
          <p:spPr>
            <a:xfrm rot="16200000">
              <a:off x="8583840" y="6336000"/>
              <a:ext cx="557280" cy="189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9" name="Picture 43" descr=""/>
            <p:cNvPicPr/>
            <p:nvPr/>
          </p:nvPicPr>
          <p:blipFill>
            <a:blip r:embed="rId9"/>
            <a:stretch/>
          </p:blipFill>
          <p:spPr>
            <a:xfrm rot="16200000">
              <a:off x="9093960" y="6330240"/>
              <a:ext cx="842040" cy="213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60" name="CustomShape 34"/>
          <p:cNvSpPr/>
          <p:nvPr/>
        </p:nvSpPr>
        <p:spPr>
          <a:xfrm>
            <a:off x="8780400" y="4793040"/>
            <a:ext cx="182520" cy="18252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CustomShape 35"/>
          <p:cNvSpPr/>
          <p:nvPr/>
        </p:nvSpPr>
        <p:spPr>
          <a:xfrm>
            <a:off x="9680400" y="1719720"/>
            <a:ext cx="182520" cy="182520"/>
          </a:xfrm>
          <a:prstGeom prst="ellipse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62" name="Picture 48" descr=""/>
          <p:cNvPicPr/>
          <p:nvPr/>
        </p:nvPicPr>
        <p:blipFill>
          <a:blip r:embed="rId10"/>
          <a:stretch/>
        </p:blipFill>
        <p:spPr>
          <a:xfrm>
            <a:off x="1500840" y="5642640"/>
            <a:ext cx="5689080" cy="4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Infinite context </a:t>
            </a:r>
            <a:r>
              <a:rPr b="0" i="1" lang="en-US" sz="4400" spc="-1" strike="noStrike">
                <a:solidFill>
                  <a:srgbClr val="000000"/>
                </a:solidFill>
                <a:latin typeface="Garamond"/>
              </a:rPr>
              <a:t>n→∞</a:t>
            </a: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 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– CBoW Language Models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6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Equivalent to the neural LM after replacing “concat” with “average”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Averaging” allows the model to consider the infinite large context window.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Extremely efficient, but a weak language model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Ignores the order of the tokens in the context windows.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Any language with a fixed order cannot be modelled well.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Averaging ignores the absolute counts, which may be important: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If the context window is larger, “verb” becomes less likely in SVO languages.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65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CA316F0-FD02-4C20-B79C-DE8643150FCB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3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Infinite context n→∞ 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– Recurrent Language Models </a:t>
            </a:r>
            <a:r>
              <a:rPr b="0" lang="en-US" sz="3600" spc="-1" strike="noStrike">
                <a:solidFill>
                  <a:srgbClr val="000000"/>
                </a:solidFill>
                <a:latin typeface="Garamond"/>
              </a:rPr>
              <a:t>[Mikolov et al., 2010]</a:t>
            </a:r>
            <a:endParaRPr b="0" lang="en-US" sz="36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6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A recurrent network summarizes all the tokens so far.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Use the recurrent network’s memory to predict the next token.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Efficient online processing of a streaming text: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Constant time per step.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Constant memory throughout forward computation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Useful in practice: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Useful for autocomplete and keyword suggestion.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Scoring partial hypotheses in generation.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6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E93CA42-0D9D-4ED8-B2DE-E822B24C41B5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69" name="CustomShape 4"/>
          <p:cNvSpPr/>
          <p:nvPr/>
        </p:nvSpPr>
        <p:spPr>
          <a:xfrm>
            <a:off x="7603560" y="5131800"/>
            <a:ext cx="474840" cy="4608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5"/>
          <p:cNvSpPr/>
          <p:nvPr/>
        </p:nvSpPr>
        <p:spPr>
          <a:xfrm>
            <a:off x="8553600" y="5131800"/>
            <a:ext cx="474840" cy="4608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6"/>
          <p:cNvSpPr/>
          <p:nvPr/>
        </p:nvSpPr>
        <p:spPr>
          <a:xfrm>
            <a:off x="9503640" y="4964760"/>
            <a:ext cx="474840" cy="460800"/>
          </a:xfrm>
          <a:prstGeom prst="rect">
            <a:avLst/>
          </a:prstGeom>
          <a:noFill/>
          <a:ln w="5076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2" name="CustomShape 7"/>
          <p:cNvSpPr/>
          <p:nvPr/>
        </p:nvSpPr>
        <p:spPr>
          <a:xfrm>
            <a:off x="10454040" y="5131800"/>
            <a:ext cx="474840" cy="4608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CustomShape 8"/>
          <p:cNvSpPr/>
          <p:nvPr/>
        </p:nvSpPr>
        <p:spPr>
          <a:xfrm>
            <a:off x="11404080" y="5131800"/>
            <a:ext cx="474840" cy="4608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9"/>
          <p:cNvSpPr/>
          <p:nvPr/>
        </p:nvSpPr>
        <p:spPr>
          <a:xfrm>
            <a:off x="7137360" y="4186800"/>
            <a:ext cx="666720" cy="4014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75" name="CustomShape 10"/>
          <p:cNvSpPr/>
          <p:nvPr/>
        </p:nvSpPr>
        <p:spPr>
          <a:xfrm>
            <a:off x="8094240" y="4193280"/>
            <a:ext cx="666720" cy="4014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76" name="CustomShape 11"/>
          <p:cNvSpPr/>
          <p:nvPr/>
        </p:nvSpPr>
        <p:spPr>
          <a:xfrm>
            <a:off x="9051120" y="4186800"/>
            <a:ext cx="666720" cy="4014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77" name="CustomShape 12"/>
          <p:cNvSpPr/>
          <p:nvPr/>
        </p:nvSpPr>
        <p:spPr>
          <a:xfrm flipH="1" flipV="1">
            <a:off x="7470360" y="4587840"/>
            <a:ext cx="369720" cy="54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CustomShape 13"/>
          <p:cNvSpPr/>
          <p:nvPr/>
        </p:nvSpPr>
        <p:spPr>
          <a:xfrm flipH="1" flipV="1">
            <a:off x="8427960" y="4595040"/>
            <a:ext cx="362880" cy="53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14"/>
          <p:cNvSpPr/>
          <p:nvPr/>
        </p:nvSpPr>
        <p:spPr>
          <a:xfrm flipH="1" flipV="1">
            <a:off x="9384840" y="4588560"/>
            <a:ext cx="356400" cy="37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15"/>
          <p:cNvSpPr/>
          <p:nvPr/>
        </p:nvSpPr>
        <p:spPr>
          <a:xfrm>
            <a:off x="7804440" y="4387680"/>
            <a:ext cx="28944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16"/>
          <p:cNvSpPr/>
          <p:nvPr/>
        </p:nvSpPr>
        <p:spPr>
          <a:xfrm flipV="1">
            <a:off x="8761320" y="4386960"/>
            <a:ext cx="28944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17"/>
          <p:cNvSpPr/>
          <p:nvPr/>
        </p:nvSpPr>
        <p:spPr>
          <a:xfrm>
            <a:off x="9028800" y="3548520"/>
            <a:ext cx="1138320" cy="342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Softmax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3" name="CustomShape 18"/>
          <p:cNvSpPr/>
          <p:nvPr/>
        </p:nvSpPr>
        <p:spPr>
          <a:xfrm flipV="1">
            <a:off x="9384840" y="3890880"/>
            <a:ext cx="213120" cy="29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19"/>
          <p:cNvSpPr/>
          <p:nvPr/>
        </p:nvSpPr>
        <p:spPr>
          <a:xfrm flipV="1">
            <a:off x="9597960" y="3229560"/>
            <a:ext cx="510480" cy="31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5" name="Picture 40" descr=""/>
          <p:cNvPicPr/>
          <p:nvPr/>
        </p:nvPicPr>
        <p:blipFill>
          <a:blip r:embed="rId1"/>
          <a:stretch/>
        </p:blipFill>
        <p:spPr>
          <a:xfrm>
            <a:off x="9051120" y="2936880"/>
            <a:ext cx="2115000" cy="29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3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Infinite context </a:t>
            </a:r>
            <a:r>
              <a:rPr b="0" i="1" lang="en-US" sz="4400" spc="-1" strike="noStrike">
                <a:solidFill>
                  <a:srgbClr val="000000"/>
                </a:solidFill>
                <a:latin typeface="Garamond"/>
              </a:rPr>
              <a:t>n→∞</a:t>
            </a: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 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– Recurrent Memory Networks </a:t>
            </a:r>
            <a:r>
              <a:rPr b="0" lang="en-US" sz="3600" spc="-1" strike="noStrike">
                <a:solidFill>
                  <a:srgbClr val="000000"/>
                </a:solidFill>
                <a:latin typeface="Garamond"/>
              </a:rPr>
              <a:t>[Tran et al., 2016]</a:t>
            </a:r>
            <a:endParaRPr b="0" lang="en-US" sz="36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87" name="TextShape 2"/>
          <p:cNvSpPr txBox="1"/>
          <p:nvPr/>
        </p:nvSpPr>
        <p:spPr>
          <a:xfrm>
            <a:off x="838080" y="1825560"/>
            <a:ext cx="7068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7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The </a:t>
            </a: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recurrent network 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solves a difficult problem: </a:t>
            </a:r>
            <a:r>
              <a:rPr b="0" i="1" lang="en-US" sz="2800" spc="-1" strike="noStrike">
                <a:solidFill>
                  <a:srgbClr val="000000"/>
                </a:solidFill>
                <a:latin typeface="Garamond"/>
              </a:rPr>
              <a:t>compress the entire context into a fixed-size memory vector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Garamond"/>
              </a:rPr>
              <a:t>Self-attention </a:t>
            </a: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does not require such compression but still can capture 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long-term dependencies.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Combine these two: a recurrent memory network (RMN)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[Tran et al., 2016]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RNMT+: a similar, recent extension for neural machine translation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8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4FC7C1C-2AA5-40FC-9298-F5652B53A241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89" name="CustomShape 4"/>
          <p:cNvSpPr/>
          <p:nvPr/>
        </p:nvSpPr>
        <p:spPr>
          <a:xfrm>
            <a:off x="8296200" y="48517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5"/>
          <p:cNvSpPr/>
          <p:nvPr/>
        </p:nvSpPr>
        <p:spPr>
          <a:xfrm>
            <a:off x="8621280" y="48517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1" name="CustomShape 6"/>
          <p:cNvSpPr/>
          <p:nvPr/>
        </p:nvSpPr>
        <p:spPr>
          <a:xfrm>
            <a:off x="8946360" y="48517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CustomShape 7"/>
          <p:cNvSpPr/>
          <p:nvPr/>
        </p:nvSpPr>
        <p:spPr>
          <a:xfrm>
            <a:off x="9271440" y="48517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8"/>
          <p:cNvSpPr/>
          <p:nvPr/>
        </p:nvSpPr>
        <p:spPr>
          <a:xfrm>
            <a:off x="9596520" y="48517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9"/>
          <p:cNvSpPr/>
          <p:nvPr/>
        </p:nvSpPr>
        <p:spPr>
          <a:xfrm>
            <a:off x="9921960" y="4737600"/>
            <a:ext cx="324720" cy="315360"/>
          </a:xfrm>
          <a:prstGeom prst="rect">
            <a:avLst/>
          </a:prstGeom>
          <a:noFill/>
          <a:ln w="5076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10"/>
          <p:cNvSpPr/>
          <p:nvPr/>
        </p:nvSpPr>
        <p:spPr>
          <a:xfrm>
            <a:off x="10247040" y="48517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11"/>
          <p:cNvSpPr/>
          <p:nvPr/>
        </p:nvSpPr>
        <p:spPr>
          <a:xfrm>
            <a:off x="10572120" y="48517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12"/>
          <p:cNvSpPr/>
          <p:nvPr/>
        </p:nvSpPr>
        <p:spPr>
          <a:xfrm>
            <a:off x="10897200" y="48517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13"/>
          <p:cNvSpPr/>
          <p:nvPr/>
        </p:nvSpPr>
        <p:spPr>
          <a:xfrm>
            <a:off x="11222280" y="48517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14"/>
          <p:cNvSpPr/>
          <p:nvPr/>
        </p:nvSpPr>
        <p:spPr>
          <a:xfrm>
            <a:off x="11547360" y="48517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15"/>
          <p:cNvSpPr/>
          <p:nvPr/>
        </p:nvSpPr>
        <p:spPr>
          <a:xfrm>
            <a:off x="8296200" y="304164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1" name="CustomShape 16"/>
          <p:cNvSpPr/>
          <p:nvPr/>
        </p:nvSpPr>
        <p:spPr>
          <a:xfrm>
            <a:off x="8621280" y="304164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2" name="CustomShape 17"/>
          <p:cNvSpPr/>
          <p:nvPr/>
        </p:nvSpPr>
        <p:spPr>
          <a:xfrm>
            <a:off x="8946360" y="304164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18"/>
          <p:cNvSpPr/>
          <p:nvPr/>
        </p:nvSpPr>
        <p:spPr>
          <a:xfrm>
            <a:off x="9271440" y="304164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CustomShape 19"/>
          <p:cNvSpPr/>
          <p:nvPr/>
        </p:nvSpPr>
        <p:spPr>
          <a:xfrm>
            <a:off x="9596520" y="304164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20"/>
          <p:cNvSpPr/>
          <p:nvPr/>
        </p:nvSpPr>
        <p:spPr>
          <a:xfrm>
            <a:off x="9921960" y="3041640"/>
            <a:ext cx="324720" cy="315360"/>
          </a:xfrm>
          <a:prstGeom prst="rect">
            <a:avLst/>
          </a:prstGeom>
          <a:noFill/>
          <a:ln w="3816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CustomShape 21"/>
          <p:cNvSpPr/>
          <p:nvPr/>
        </p:nvSpPr>
        <p:spPr>
          <a:xfrm>
            <a:off x="10247040" y="304164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22"/>
          <p:cNvSpPr/>
          <p:nvPr/>
        </p:nvSpPr>
        <p:spPr>
          <a:xfrm>
            <a:off x="10572120" y="304164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8" name="CustomShape 23"/>
          <p:cNvSpPr/>
          <p:nvPr/>
        </p:nvSpPr>
        <p:spPr>
          <a:xfrm>
            <a:off x="10897200" y="304164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CustomShape 24"/>
          <p:cNvSpPr/>
          <p:nvPr/>
        </p:nvSpPr>
        <p:spPr>
          <a:xfrm>
            <a:off x="11222280" y="304164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25"/>
          <p:cNvSpPr/>
          <p:nvPr/>
        </p:nvSpPr>
        <p:spPr>
          <a:xfrm>
            <a:off x="11547360" y="304164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26"/>
          <p:cNvSpPr/>
          <p:nvPr/>
        </p:nvSpPr>
        <p:spPr>
          <a:xfrm>
            <a:off x="5853600" y="3670920"/>
            <a:ext cx="999000" cy="5194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Weighting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Function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12" name="Picture 28" descr=""/>
          <p:cNvPicPr/>
          <p:nvPr/>
        </p:nvPicPr>
        <p:blipFill>
          <a:blip r:embed="rId1"/>
          <a:stretch/>
        </p:blipFill>
        <p:spPr>
          <a:xfrm>
            <a:off x="6621480" y="4013640"/>
            <a:ext cx="126360" cy="105480"/>
          </a:xfrm>
          <a:prstGeom prst="rect">
            <a:avLst/>
          </a:prstGeom>
          <a:ln>
            <a:noFill/>
          </a:ln>
        </p:spPr>
      </p:pic>
      <p:sp>
        <p:nvSpPr>
          <p:cNvPr id="1113" name="CustomShape 27"/>
          <p:cNvSpPr/>
          <p:nvPr/>
        </p:nvSpPr>
        <p:spPr>
          <a:xfrm flipV="1" rot="16200000">
            <a:off x="7238520" y="3305160"/>
            <a:ext cx="660600" cy="2430360"/>
          </a:xfrm>
          <a:prstGeom prst="curvedConnector3">
            <a:avLst>
              <a:gd name="adj1" fmla="val 28417"/>
            </a:avLst>
          </a:prstGeom>
          <a:noFill/>
          <a:ln w="12600">
            <a:custDash>
              <a:ds d="400000" sp="300000"/>
            </a:custDash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28"/>
          <p:cNvSpPr/>
          <p:nvPr/>
        </p:nvSpPr>
        <p:spPr>
          <a:xfrm flipV="1" rot="16200000">
            <a:off x="7945560" y="2598480"/>
            <a:ext cx="546480" cy="3730680"/>
          </a:xfrm>
          <a:prstGeom prst="curvedConnector3">
            <a:avLst>
              <a:gd name="adj1" fmla="val 50000"/>
            </a:avLst>
          </a:prstGeom>
          <a:noFill/>
          <a:ln w="12600">
            <a:custDash>
              <a:ds d="400000" sp="300000"/>
            </a:custDash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29"/>
          <p:cNvSpPr/>
          <p:nvPr/>
        </p:nvSpPr>
        <p:spPr>
          <a:xfrm>
            <a:off x="7342920" y="3926160"/>
            <a:ext cx="630000" cy="2746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16" name="CustomShape 30"/>
          <p:cNvSpPr/>
          <p:nvPr/>
        </p:nvSpPr>
        <p:spPr>
          <a:xfrm flipV="1" rot="16200000">
            <a:off x="7896240" y="3963600"/>
            <a:ext cx="650160" cy="1125360"/>
          </a:xfrm>
          <a:prstGeom prst="curvedConnector3">
            <a:avLst>
              <a:gd name="adj1" fmla="val 50000"/>
            </a:avLst>
          </a:prstGeom>
          <a:noFill/>
          <a:ln w="1260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31"/>
          <p:cNvSpPr/>
          <p:nvPr/>
        </p:nvSpPr>
        <p:spPr>
          <a:xfrm flipV="1" rot="16200000">
            <a:off x="8603280" y="3255480"/>
            <a:ext cx="536040" cy="2425680"/>
          </a:xfrm>
          <a:prstGeom prst="curvedConnector3">
            <a:avLst>
              <a:gd name="adj1" fmla="val 50000"/>
            </a:avLst>
          </a:prstGeom>
          <a:noFill/>
          <a:ln w="1260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32"/>
          <p:cNvSpPr/>
          <p:nvPr/>
        </p:nvSpPr>
        <p:spPr>
          <a:xfrm>
            <a:off x="9525960" y="3692160"/>
            <a:ext cx="1116720" cy="2746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Summation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19" name="CustomShape 33"/>
          <p:cNvSpPr/>
          <p:nvPr/>
        </p:nvSpPr>
        <p:spPr>
          <a:xfrm>
            <a:off x="8067960" y="3533760"/>
            <a:ext cx="220320" cy="2214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20" name="Picture 36" descr=""/>
          <p:cNvPicPr/>
          <p:nvPr/>
        </p:nvPicPr>
        <p:blipFill>
          <a:blip r:embed="rId2"/>
          <a:stretch/>
        </p:blipFill>
        <p:spPr>
          <a:xfrm>
            <a:off x="8134200" y="3588840"/>
            <a:ext cx="115920" cy="115920"/>
          </a:xfrm>
          <a:prstGeom prst="rect">
            <a:avLst/>
          </a:prstGeom>
          <a:ln>
            <a:noFill/>
          </a:ln>
        </p:spPr>
      </p:pic>
      <p:sp>
        <p:nvSpPr>
          <p:cNvPr id="1121" name="CustomShape 34"/>
          <p:cNvSpPr/>
          <p:nvPr/>
        </p:nvSpPr>
        <p:spPr>
          <a:xfrm flipH="1" flipV="1" rot="5400000">
            <a:off x="7832880" y="3580920"/>
            <a:ext cx="170640" cy="519840"/>
          </a:xfrm>
          <a:prstGeom prst="curvedConnector3">
            <a:avLst>
              <a:gd name="adj1" fmla="val 50000"/>
            </a:avLst>
          </a:prstGeom>
          <a:noFill/>
          <a:ln w="1260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35"/>
          <p:cNvSpPr/>
          <p:nvPr/>
        </p:nvSpPr>
        <p:spPr>
          <a:xfrm flipH="1" flipV="1" rot="5400000">
            <a:off x="7196400" y="2689200"/>
            <a:ext cx="137160" cy="1824840"/>
          </a:xfrm>
          <a:prstGeom prst="curvedConnector3">
            <a:avLst>
              <a:gd name="adj1" fmla="val 238469"/>
            </a:avLst>
          </a:prstGeom>
          <a:noFill/>
          <a:ln w="1260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3" name="CustomShape 36"/>
          <p:cNvSpPr/>
          <p:nvPr/>
        </p:nvSpPr>
        <p:spPr>
          <a:xfrm>
            <a:off x="8288640" y="3644640"/>
            <a:ext cx="1795320" cy="322560"/>
          </a:xfrm>
          <a:prstGeom prst="curvedConnector4">
            <a:avLst>
              <a:gd name="adj1" fmla="val 34449"/>
              <a:gd name="adj2" fmla="val 158934"/>
            </a:avLst>
          </a:prstGeom>
          <a:noFill/>
          <a:ln w="1260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37"/>
          <p:cNvSpPr/>
          <p:nvPr/>
        </p:nvSpPr>
        <p:spPr>
          <a:xfrm flipH="1" flipV="1" rot="5400000">
            <a:off x="9915840" y="3524040"/>
            <a:ext cx="334800" cy="360"/>
          </a:xfrm>
          <a:prstGeom prst="curvedConnector3">
            <a:avLst>
              <a:gd name="adj1" fmla="val 50000"/>
            </a:avLst>
          </a:prstGeom>
          <a:noFill/>
          <a:ln w="1260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5" name="CustomShape 38"/>
          <p:cNvSpPr/>
          <p:nvPr/>
        </p:nvSpPr>
        <p:spPr>
          <a:xfrm flipV="1">
            <a:off x="9596520" y="3967200"/>
            <a:ext cx="487440" cy="334800"/>
          </a:xfrm>
          <a:prstGeom prst="curvedConnector2">
            <a:avLst/>
          </a:prstGeom>
          <a:noFill/>
          <a:ln w="1260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39"/>
          <p:cNvSpPr/>
          <p:nvPr/>
        </p:nvSpPr>
        <p:spPr>
          <a:xfrm>
            <a:off x="8296200" y="63205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40"/>
          <p:cNvSpPr/>
          <p:nvPr/>
        </p:nvSpPr>
        <p:spPr>
          <a:xfrm>
            <a:off x="8621280" y="63205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41"/>
          <p:cNvSpPr/>
          <p:nvPr/>
        </p:nvSpPr>
        <p:spPr>
          <a:xfrm>
            <a:off x="8946360" y="63205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9" name="CustomShape 42"/>
          <p:cNvSpPr/>
          <p:nvPr/>
        </p:nvSpPr>
        <p:spPr>
          <a:xfrm>
            <a:off x="9271440" y="63205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43"/>
          <p:cNvSpPr/>
          <p:nvPr/>
        </p:nvSpPr>
        <p:spPr>
          <a:xfrm>
            <a:off x="9596520" y="63205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44"/>
          <p:cNvSpPr/>
          <p:nvPr/>
        </p:nvSpPr>
        <p:spPr>
          <a:xfrm>
            <a:off x="10247040" y="63205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45"/>
          <p:cNvSpPr/>
          <p:nvPr/>
        </p:nvSpPr>
        <p:spPr>
          <a:xfrm>
            <a:off x="10572120" y="63205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46"/>
          <p:cNvSpPr/>
          <p:nvPr/>
        </p:nvSpPr>
        <p:spPr>
          <a:xfrm>
            <a:off x="10897200" y="63205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CustomShape 47"/>
          <p:cNvSpPr/>
          <p:nvPr/>
        </p:nvSpPr>
        <p:spPr>
          <a:xfrm>
            <a:off x="11222280" y="63205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48"/>
          <p:cNvSpPr/>
          <p:nvPr/>
        </p:nvSpPr>
        <p:spPr>
          <a:xfrm>
            <a:off x="11547360" y="63205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6" name="CustomShape 49"/>
          <p:cNvSpPr/>
          <p:nvPr/>
        </p:nvSpPr>
        <p:spPr>
          <a:xfrm>
            <a:off x="9917280" y="6320520"/>
            <a:ext cx="324720" cy="315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50"/>
          <p:cNvSpPr/>
          <p:nvPr/>
        </p:nvSpPr>
        <p:spPr>
          <a:xfrm rot="16200000">
            <a:off x="8160840" y="5640480"/>
            <a:ext cx="595080" cy="24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8" name="CustomShape 51"/>
          <p:cNvSpPr/>
          <p:nvPr/>
        </p:nvSpPr>
        <p:spPr>
          <a:xfrm rot="16200000">
            <a:off x="8485560" y="5640480"/>
            <a:ext cx="595080" cy="24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9" name="CustomShape 52"/>
          <p:cNvSpPr/>
          <p:nvPr/>
        </p:nvSpPr>
        <p:spPr>
          <a:xfrm rot="16200000">
            <a:off x="8810640" y="5640480"/>
            <a:ext cx="595080" cy="24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0" name="CustomShape 53"/>
          <p:cNvSpPr/>
          <p:nvPr/>
        </p:nvSpPr>
        <p:spPr>
          <a:xfrm rot="16200000">
            <a:off x="9135360" y="5640480"/>
            <a:ext cx="595080" cy="24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1" name="CustomShape 54"/>
          <p:cNvSpPr/>
          <p:nvPr/>
        </p:nvSpPr>
        <p:spPr>
          <a:xfrm rot="16200000">
            <a:off x="9460080" y="5640480"/>
            <a:ext cx="595080" cy="24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2" name="CustomShape 55"/>
          <p:cNvSpPr/>
          <p:nvPr/>
        </p:nvSpPr>
        <p:spPr>
          <a:xfrm rot="16200000">
            <a:off x="9785160" y="5640480"/>
            <a:ext cx="595080" cy="24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3" name="CustomShape 56"/>
          <p:cNvSpPr/>
          <p:nvPr/>
        </p:nvSpPr>
        <p:spPr>
          <a:xfrm rot="16200000">
            <a:off x="10109880" y="5640480"/>
            <a:ext cx="595080" cy="24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4" name="CustomShape 57"/>
          <p:cNvSpPr/>
          <p:nvPr/>
        </p:nvSpPr>
        <p:spPr>
          <a:xfrm rot="16200000">
            <a:off x="10434600" y="5640480"/>
            <a:ext cx="595080" cy="24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5" name="CustomShape 58"/>
          <p:cNvSpPr/>
          <p:nvPr/>
        </p:nvSpPr>
        <p:spPr>
          <a:xfrm rot="16200000">
            <a:off x="10759680" y="5640480"/>
            <a:ext cx="595080" cy="24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6" name="CustomShape 59"/>
          <p:cNvSpPr/>
          <p:nvPr/>
        </p:nvSpPr>
        <p:spPr>
          <a:xfrm rot="16200000">
            <a:off x="11084400" y="5640480"/>
            <a:ext cx="595080" cy="24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7" name="CustomShape 60"/>
          <p:cNvSpPr/>
          <p:nvPr/>
        </p:nvSpPr>
        <p:spPr>
          <a:xfrm rot="16200000">
            <a:off x="11409120" y="5640480"/>
            <a:ext cx="595080" cy="24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RNN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8" name="CustomShape 61"/>
          <p:cNvSpPr/>
          <p:nvPr/>
        </p:nvSpPr>
        <p:spPr>
          <a:xfrm>
            <a:off x="8582400" y="5763960"/>
            <a:ext cx="7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62"/>
          <p:cNvSpPr/>
          <p:nvPr/>
        </p:nvSpPr>
        <p:spPr>
          <a:xfrm>
            <a:off x="8907120" y="5763960"/>
            <a:ext cx="7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63"/>
          <p:cNvSpPr/>
          <p:nvPr/>
        </p:nvSpPr>
        <p:spPr>
          <a:xfrm>
            <a:off x="9232200" y="5763960"/>
            <a:ext cx="7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CustomShape 64"/>
          <p:cNvSpPr/>
          <p:nvPr/>
        </p:nvSpPr>
        <p:spPr>
          <a:xfrm>
            <a:off x="9556920" y="5763960"/>
            <a:ext cx="7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2" name="CustomShape 65"/>
          <p:cNvSpPr/>
          <p:nvPr/>
        </p:nvSpPr>
        <p:spPr>
          <a:xfrm>
            <a:off x="9881640" y="5763960"/>
            <a:ext cx="7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3" name="CustomShape 66"/>
          <p:cNvSpPr/>
          <p:nvPr/>
        </p:nvSpPr>
        <p:spPr>
          <a:xfrm>
            <a:off x="10206720" y="5763960"/>
            <a:ext cx="7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CustomShape 67"/>
          <p:cNvSpPr/>
          <p:nvPr/>
        </p:nvSpPr>
        <p:spPr>
          <a:xfrm>
            <a:off x="10531440" y="5763960"/>
            <a:ext cx="7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68"/>
          <p:cNvSpPr/>
          <p:nvPr/>
        </p:nvSpPr>
        <p:spPr>
          <a:xfrm>
            <a:off x="10856160" y="5763960"/>
            <a:ext cx="7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69"/>
          <p:cNvSpPr/>
          <p:nvPr/>
        </p:nvSpPr>
        <p:spPr>
          <a:xfrm>
            <a:off x="11181240" y="5763960"/>
            <a:ext cx="7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70"/>
          <p:cNvSpPr/>
          <p:nvPr/>
        </p:nvSpPr>
        <p:spPr>
          <a:xfrm>
            <a:off x="11505960" y="5763960"/>
            <a:ext cx="7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71"/>
          <p:cNvSpPr/>
          <p:nvPr/>
        </p:nvSpPr>
        <p:spPr>
          <a:xfrm flipV="1">
            <a:off x="8458920" y="606096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9" name="CustomShape 72"/>
          <p:cNvSpPr/>
          <p:nvPr/>
        </p:nvSpPr>
        <p:spPr>
          <a:xfrm flipH="1" flipV="1">
            <a:off x="8782920" y="606096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0" name="CustomShape 73"/>
          <p:cNvSpPr/>
          <p:nvPr/>
        </p:nvSpPr>
        <p:spPr>
          <a:xfrm flipH="1" flipV="1">
            <a:off x="9107640" y="606096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74"/>
          <p:cNvSpPr/>
          <p:nvPr/>
        </p:nvSpPr>
        <p:spPr>
          <a:xfrm flipH="1" flipV="1">
            <a:off x="9432360" y="606096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75"/>
          <p:cNvSpPr/>
          <p:nvPr/>
        </p:nvSpPr>
        <p:spPr>
          <a:xfrm flipH="1" flipV="1">
            <a:off x="9757440" y="606096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3" name="CustomShape 76"/>
          <p:cNvSpPr/>
          <p:nvPr/>
        </p:nvSpPr>
        <p:spPr>
          <a:xfrm flipH="1" flipV="1">
            <a:off x="10082160" y="606096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77"/>
          <p:cNvSpPr/>
          <p:nvPr/>
        </p:nvSpPr>
        <p:spPr>
          <a:xfrm flipH="1" flipV="1">
            <a:off x="10406880" y="606096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78"/>
          <p:cNvSpPr/>
          <p:nvPr/>
        </p:nvSpPr>
        <p:spPr>
          <a:xfrm flipH="1" flipV="1">
            <a:off x="10731960" y="606096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79"/>
          <p:cNvSpPr/>
          <p:nvPr/>
        </p:nvSpPr>
        <p:spPr>
          <a:xfrm flipH="1" flipV="1">
            <a:off x="11056680" y="606096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7" name="CustomShape 80"/>
          <p:cNvSpPr/>
          <p:nvPr/>
        </p:nvSpPr>
        <p:spPr>
          <a:xfrm flipH="1" flipV="1">
            <a:off x="11381400" y="606096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CustomShape 81"/>
          <p:cNvSpPr/>
          <p:nvPr/>
        </p:nvSpPr>
        <p:spPr>
          <a:xfrm flipH="1" flipV="1">
            <a:off x="11706480" y="606096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9" name="CustomShape 82"/>
          <p:cNvSpPr/>
          <p:nvPr/>
        </p:nvSpPr>
        <p:spPr>
          <a:xfrm flipV="1">
            <a:off x="8458920" y="5166720"/>
            <a:ext cx="36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83"/>
          <p:cNvSpPr/>
          <p:nvPr/>
        </p:nvSpPr>
        <p:spPr>
          <a:xfrm flipV="1">
            <a:off x="8783640" y="5166720"/>
            <a:ext cx="36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84"/>
          <p:cNvSpPr/>
          <p:nvPr/>
        </p:nvSpPr>
        <p:spPr>
          <a:xfrm flipV="1">
            <a:off x="9108360" y="5166720"/>
            <a:ext cx="36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85"/>
          <p:cNvSpPr/>
          <p:nvPr/>
        </p:nvSpPr>
        <p:spPr>
          <a:xfrm flipV="1">
            <a:off x="9433080" y="5166720"/>
            <a:ext cx="36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86"/>
          <p:cNvSpPr/>
          <p:nvPr/>
        </p:nvSpPr>
        <p:spPr>
          <a:xfrm flipV="1">
            <a:off x="9758160" y="5166720"/>
            <a:ext cx="36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87"/>
          <p:cNvSpPr/>
          <p:nvPr/>
        </p:nvSpPr>
        <p:spPr>
          <a:xfrm flipV="1">
            <a:off x="10082880" y="5052600"/>
            <a:ext cx="108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88"/>
          <p:cNvSpPr/>
          <p:nvPr/>
        </p:nvSpPr>
        <p:spPr>
          <a:xfrm flipV="1">
            <a:off x="10407600" y="5166720"/>
            <a:ext cx="36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6" name="CustomShape 89"/>
          <p:cNvSpPr/>
          <p:nvPr/>
        </p:nvSpPr>
        <p:spPr>
          <a:xfrm flipV="1">
            <a:off x="10732680" y="5166720"/>
            <a:ext cx="36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7" name="CustomShape 90"/>
          <p:cNvSpPr/>
          <p:nvPr/>
        </p:nvSpPr>
        <p:spPr>
          <a:xfrm flipV="1">
            <a:off x="11057400" y="5166720"/>
            <a:ext cx="36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8" name="CustomShape 91"/>
          <p:cNvSpPr/>
          <p:nvPr/>
        </p:nvSpPr>
        <p:spPr>
          <a:xfrm flipV="1">
            <a:off x="11382120" y="5166720"/>
            <a:ext cx="36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92"/>
          <p:cNvSpPr/>
          <p:nvPr/>
        </p:nvSpPr>
        <p:spPr>
          <a:xfrm flipV="1">
            <a:off x="11707200" y="5166720"/>
            <a:ext cx="36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93"/>
          <p:cNvSpPr/>
          <p:nvPr/>
        </p:nvSpPr>
        <p:spPr>
          <a:xfrm>
            <a:off x="9728280" y="2391840"/>
            <a:ext cx="1138320" cy="342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Softmax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1" name="CustomShape 94"/>
          <p:cNvSpPr/>
          <p:nvPr/>
        </p:nvSpPr>
        <p:spPr>
          <a:xfrm flipV="1">
            <a:off x="10084320" y="2734920"/>
            <a:ext cx="212760" cy="30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95"/>
          <p:cNvSpPr/>
          <p:nvPr/>
        </p:nvSpPr>
        <p:spPr>
          <a:xfrm flipV="1">
            <a:off x="10297440" y="2072880"/>
            <a:ext cx="510480" cy="31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83" name="Picture 118" descr=""/>
          <p:cNvPicPr/>
          <p:nvPr/>
        </p:nvPicPr>
        <p:blipFill>
          <a:blip r:embed="rId3"/>
          <a:stretch/>
        </p:blipFill>
        <p:spPr>
          <a:xfrm>
            <a:off x="9750600" y="1780200"/>
            <a:ext cx="2115000" cy="29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In this lecture, we learned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8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4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What autoregressive language modelling is: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autoregressive language modelling transforms unsupervised learning into a series of supervised learning: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It is a series of predicting the next token given previous tokens.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neural language modelling improves upon n-gram language models: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Continuous vector space facilitates generalization to unseen n-grams.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Infinitely large context window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How sentence representation extraction is used for language modelling: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Convolutional language models, recurrent language models and self-attention language models..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8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B28C021-C32F-41BF-8AE8-8158239EF3D8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87" name="Picture 6" descr=""/>
          <p:cNvPicPr/>
          <p:nvPr/>
        </p:nvPicPr>
        <p:blipFill>
          <a:blip r:embed="rId1"/>
          <a:stretch/>
        </p:blipFill>
        <p:spPr>
          <a:xfrm>
            <a:off x="1270800" y="2316960"/>
            <a:ext cx="6044760" cy="32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Supervised Learning – Overview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Given: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                               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and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Optimization algorithm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Supervised learning finds an appropriate algorithm/model automatically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[Training] For each hypothesis set        , find the best model:</a:t>
            </a:r>
            <a:br/>
            <a:br/>
            <a:br/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using the optimization algorithm and the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training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set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61" name="Picture 3" descr=""/>
          <p:cNvPicPr/>
          <p:nvPr/>
        </p:nvPicPr>
        <p:blipFill>
          <a:blip r:embed="rId1"/>
          <a:stretch/>
        </p:blipFill>
        <p:spPr>
          <a:xfrm>
            <a:off x="1819080" y="2342520"/>
            <a:ext cx="3898440" cy="329760"/>
          </a:xfrm>
          <a:prstGeom prst="rect">
            <a:avLst/>
          </a:prstGeom>
          <a:ln>
            <a:noFill/>
          </a:ln>
        </p:spPr>
      </p:pic>
      <p:pic>
        <p:nvPicPr>
          <p:cNvPr id="162" name="Picture 4" descr=""/>
          <p:cNvPicPr/>
          <p:nvPr/>
        </p:nvPicPr>
        <p:blipFill>
          <a:blip r:embed="rId2"/>
          <a:stretch/>
        </p:blipFill>
        <p:spPr>
          <a:xfrm>
            <a:off x="1874520" y="2734560"/>
            <a:ext cx="1980720" cy="329760"/>
          </a:xfrm>
          <a:prstGeom prst="rect">
            <a:avLst/>
          </a:prstGeom>
          <a:ln>
            <a:noFill/>
          </a:ln>
        </p:spPr>
      </p:pic>
      <p:pic>
        <p:nvPicPr>
          <p:cNvPr id="163" name="Picture 5" descr=""/>
          <p:cNvPicPr/>
          <p:nvPr/>
        </p:nvPicPr>
        <p:blipFill>
          <a:blip r:embed="rId3"/>
          <a:stretch/>
        </p:blipFill>
        <p:spPr>
          <a:xfrm>
            <a:off x="6369480" y="2365200"/>
            <a:ext cx="1396800" cy="291600"/>
          </a:xfrm>
          <a:prstGeom prst="rect">
            <a:avLst/>
          </a:prstGeom>
          <a:ln>
            <a:noFill/>
          </a:ln>
        </p:spPr>
      </p:pic>
      <p:pic>
        <p:nvPicPr>
          <p:cNvPr id="164" name="Picture 8" descr=""/>
          <p:cNvPicPr/>
          <p:nvPr/>
        </p:nvPicPr>
        <p:blipFill>
          <a:blip r:embed="rId4"/>
          <a:stretch/>
        </p:blipFill>
        <p:spPr>
          <a:xfrm>
            <a:off x="1819080" y="3146400"/>
            <a:ext cx="1638000" cy="291600"/>
          </a:xfrm>
          <a:prstGeom prst="rect">
            <a:avLst/>
          </a:prstGeom>
          <a:ln>
            <a:noFill/>
          </a:ln>
        </p:spPr>
      </p:pic>
      <p:pic>
        <p:nvPicPr>
          <p:cNvPr id="165" name="Picture 7" descr=""/>
          <p:cNvPicPr/>
          <p:nvPr/>
        </p:nvPicPr>
        <p:blipFill>
          <a:blip r:embed="rId5"/>
          <a:stretch/>
        </p:blipFill>
        <p:spPr>
          <a:xfrm>
            <a:off x="5900760" y="4416120"/>
            <a:ext cx="482400" cy="279000"/>
          </a:xfrm>
          <a:prstGeom prst="rect">
            <a:avLst/>
          </a:prstGeom>
          <a:ln>
            <a:noFill/>
          </a:ln>
        </p:spPr>
      </p:pic>
      <p:pic>
        <p:nvPicPr>
          <p:cNvPr id="166" name="Picture 9" descr=""/>
          <p:cNvPicPr/>
          <p:nvPr/>
        </p:nvPicPr>
        <p:blipFill>
          <a:blip r:embed="rId6"/>
          <a:stretch/>
        </p:blipFill>
        <p:spPr>
          <a:xfrm>
            <a:off x="3457440" y="4742640"/>
            <a:ext cx="4635000" cy="939600"/>
          </a:xfrm>
          <a:prstGeom prst="rect">
            <a:avLst/>
          </a:prstGeom>
          <a:ln>
            <a:noFill/>
          </a:ln>
        </p:spPr>
      </p:pic>
      <p:sp>
        <p:nvSpPr>
          <p:cNvPr id="16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AD82A1F-4E5C-402D-983A-DD06C5F402EA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Supervised Learning – Overview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Given: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                               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and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Optimization algorithm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Supervised learning finds an appropriate algorithm/model automatically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 startAt="2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[Model Selection]* Among the trained models, select the best one</a:t>
            </a:r>
            <a:br/>
            <a:br/>
            <a:br/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using the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validation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set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loss.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70" name="Picture 3" descr=""/>
          <p:cNvPicPr/>
          <p:nvPr/>
        </p:nvPicPr>
        <p:blipFill>
          <a:blip r:embed="rId1"/>
          <a:stretch/>
        </p:blipFill>
        <p:spPr>
          <a:xfrm>
            <a:off x="1819080" y="2342520"/>
            <a:ext cx="3898440" cy="329760"/>
          </a:xfrm>
          <a:prstGeom prst="rect">
            <a:avLst/>
          </a:prstGeom>
          <a:ln>
            <a:noFill/>
          </a:ln>
        </p:spPr>
      </p:pic>
      <p:pic>
        <p:nvPicPr>
          <p:cNvPr id="171" name="Picture 4" descr=""/>
          <p:cNvPicPr/>
          <p:nvPr/>
        </p:nvPicPr>
        <p:blipFill>
          <a:blip r:embed="rId2"/>
          <a:stretch/>
        </p:blipFill>
        <p:spPr>
          <a:xfrm>
            <a:off x="1874520" y="2734560"/>
            <a:ext cx="1980720" cy="329760"/>
          </a:xfrm>
          <a:prstGeom prst="rect">
            <a:avLst/>
          </a:prstGeom>
          <a:ln>
            <a:noFill/>
          </a:ln>
        </p:spPr>
      </p:pic>
      <p:pic>
        <p:nvPicPr>
          <p:cNvPr id="172" name="Picture 5" descr=""/>
          <p:cNvPicPr/>
          <p:nvPr/>
        </p:nvPicPr>
        <p:blipFill>
          <a:blip r:embed="rId3"/>
          <a:stretch/>
        </p:blipFill>
        <p:spPr>
          <a:xfrm>
            <a:off x="6369480" y="2365200"/>
            <a:ext cx="1396800" cy="291600"/>
          </a:xfrm>
          <a:prstGeom prst="rect">
            <a:avLst/>
          </a:prstGeom>
          <a:ln>
            <a:noFill/>
          </a:ln>
        </p:spPr>
      </p:pic>
      <p:pic>
        <p:nvPicPr>
          <p:cNvPr id="173" name="Picture 8" descr=""/>
          <p:cNvPicPr/>
          <p:nvPr/>
        </p:nvPicPr>
        <p:blipFill>
          <a:blip r:embed="rId4"/>
          <a:stretch/>
        </p:blipFill>
        <p:spPr>
          <a:xfrm>
            <a:off x="1819080" y="3146400"/>
            <a:ext cx="1638000" cy="291600"/>
          </a:xfrm>
          <a:prstGeom prst="rect">
            <a:avLst/>
          </a:prstGeom>
          <a:ln>
            <a:noFill/>
          </a:ln>
        </p:spPr>
      </p:pic>
      <p:sp>
        <p:nvSpPr>
          <p:cNvPr id="17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FB0E657-808A-4014-AD38-DEE1A57C0A91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75" name="Picture 10" descr=""/>
          <p:cNvPicPr/>
          <p:nvPr/>
        </p:nvPicPr>
        <p:blipFill>
          <a:blip r:embed="rId5"/>
          <a:stretch/>
        </p:blipFill>
        <p:spPr>
          <a:xfrm>
            <a:off x="1874520" y="4929480"/>
            <a:ext cx="6374880" cy="748800"/>
          </a:xfrm>
          <a:prstGeom prst="rect">
            <a:avLst/>
          </a:prstGeom>
          <a:ln>
            <a:noFill/>
          </a:ln>
        </p:spPr>
      </p:pic>
      <p:sp>
        <p:nvSpPr>
          <p:cNvPr id="176" name="CustomShape 4"/>
          <p:cNvSpPr/>
          <p:nvPr/>
        </p:nvSpPr>
        <p:spPr>
          <a:xfrm>
            <a:off x="945360" y="6465960"/>
            <a:ext cx="1272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* If you’re familiar with deep learning, “hyperparameter optimization” may be a more familiar term for you.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</a:rPr>
              <a:t>Supervised Learning – Overview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Given: 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                               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and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 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Optimization algorithm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Supervised learning finds an appropriate algorithm/model automatically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Garamond"/>
              <a:buAutoNum type="arabicPeriod" startAt="3"/>
            </a:pP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[Reporting] Report how well the best model </a:t>
            </a:r>
            <a:r>
              <a:rPr b="0" i="1" lang="en-US" sz="2400" spc="-1" strike="noStrike">
                <a:solidFill>
                  <a:srgbClr val="000000"/>
                </a:solidFill>
                <a:latin typeface="Garamond"/>
              </a:rPr>
              <a:t>would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work</a:t>
            </a:r>
            <a:br/>
            <a:br/>
            <a:br/>
            <a:br/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using the </a:t>
            </a: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test set </a:t>
            </a:r>
            <a:r>
              <a:rPr b="0" lang="en-US" sz="2400" spc="-1" strike="noStrike">
                <a:solidFill>
                  <a:srgbClr val="000000"/>
                </a:solidFill>
                <a:latin typeface="Garamond"/>
              </a:rPr>
              <a:t>loss.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79" name="Picture 3" descr=""/>
          <p:cNvPicPr/>
          <p:nvPr/>
        </p:nvPicPr>
        <p:blipFill>
          <a:blip r:embed="rId1"/>
          <a:stretch/>
        </p:blipFill>
        <p:spPr>
          <a:xfrm>
            <a:off x="1819080" y="2342520"/>
            <a:ext cx="3898440" cy="329760"/>
          </a:xfrm>
          <a:prstGeom prst="rect">
            <a:avLst/>
          </a:prstGeom>
          <a:ln>
            <a:noFill/>
          </a:ln>
        </p:spPr>
      </p:pic>
      <p:pic>
        <p:nvPicPr>
          <p:cNvPr id="180" name="Picture 4" descr=""/>
          <p:cNvPicPr/>
          <p:nvPr/>
        </p:nvPicPr>
        <p:blipFill>
          <a:blip r:embed="rId2"/>
          <a:stretch/>
        </p:blipFill>
        <p:spPr>
          <a:xfrm>
            <a:off x="1874520" y="2734560"/>
            <a:ext cx="1980720" cy="329760"/>
          </a:xfrm>
          <a:prstGeom prst="rect">
            <a:avLst/>
          </a:prstGeom>
          <a:ln>
            <a:noFill/>
          </a:ln>
        </p:spPr>
      </p:pic>
      <p:pic>
        <p:nvPicPr>
          <p:cNvPr id="181" name="Picture 5" descr=""/>
          <p:cNvPicPr/>
          <p:nvPr/>
        </p:nvPicPr>
        <p:blipFill>
          <a:blip r:embed="rId3"/>
          <a:stretch/>
        </p:blipFill>
        <p:spPr>
          <a:xfrm>
            <a:off x="6369480" y="2365200"/>
            <a:ext cx="1396800" cy="291600"/>
          </a:xfrm>
          <a:prstGeom prst="rect">
            <a:avLst/>
          </a:prstGeom>
          <a:ln>
            <a:noFill/>
          </a:ln>
        </p:spPr>
      </p:pic>
      <p:pic>
        <p:nvPicPr>
          <p:cNvPr id="182" name="Picture 8" descr=""/>
          <p:cNvPicPr/>
          <p:nvPr/>
        </p:nvPicPr>
        <p:blipFill>
          <a:blip r:embed="rId4"/>
          <a:stretch/>
        </p:blipFill>
        <p:spPr>
          <a:xfrm>
            <a:off x="1819080" y="3146400"/>
            <a:ext cx="1638000" cy="291600"/>
          </a:xfrm>
          <a:prstGeom prst="rect">
            <a:avLst/>
          </a:prstGeom>
          <a:ln>
            <a:noFill/>
          </a:ln>
        </p:spPr>
      </p:pic>
      <p:sp>
        <p:nvSpPr>
          <p:cNvPr id="18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D8CE879-D09A-4B7C-A70D-0976F35C4D2D}" type="slidenum">
              <a:rPr b="0" lang="en-US" sz="1200" spc="-1" strike="noStrike">
                <a:solidFill>
                  <a:srgbClr val="8b8b8b"/>
                </a:solidFill>
                <a:latin typeface="Garamon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945360" y="6465960"/>
            <a:ext cx="1272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* If you’re familiar with deep learning, “hyperparameter optimization” may be a more familiar term for you.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Picture 9" descr=""/>
          <p:cNvPicPr/>
          <p:nvPr/>
        </p:nvPicPr>
        <p:blipFill>
          <a:blip r:embed="rId5"/>
          <a:stretch/>
        </p:blipFill>
        <p:spPr>
          <a:xfrm>
            <a:off x="3600360" y="4839840"/>
            <a:ext cx="4990680" cy="88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2260</TotalTime>
  <Application>LibreOffice/6.1.5.2$Linux_X86_64 LibreOffice_project/10$Build-2</Application>
  <Words>4073</Words>
  <Paragraphs>752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2019-03-09T23:00:49Z</dcterms:created>
  <dc:creator>Kyunghyun Cho</dc:creator>
  <dc:description/>
  <dc:language>en-US</dc:language>
  <cp:lastModifiedBy>Kyunghyun Cho</cp:lastModifiedBy>
  <dcterms:modified xsi:type="dcterms:W3CDTF">2020-03-16T00:39:08Z</dcterms:modified>
  <cp:revision>28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68</vt:i4>
  </property>
</Properties>
</file>